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Thank you for including us into the program. Together with 3 of my colleagues at OSA, Darius, János and Josh we’re happy to present our collaborative AV digital preservation project to you at nttw4.</a:t>
            </a:r>
            <a:endParaRPr/>
          </a:p>
        </p:txBody>
      </p:sp>
      <p:sp>
        <p:nvSpPr>
          <p:cNvPr id="95" name="Google Shape;9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Off-air recordings of the soviet and Russian central TV</a:t>
            </a:r>
            <a:endParaRPr/>
          </a:p>
        </p:txBody>
      </p:sp>
      <p:sp>
        <p:nvSpPr>
          <p:cNvPr id="164" name="Google Shape;16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International Human Rights Law Institute’s video archive about the wars in the former Yugoslavia</a:t>
            </a:r>
            <a:endParaRPr/>
          </a:p>
        </p:txBody>
      </p:sp>
      <p:sp>
        <p:nvSpPr>
          <p:cNvPr id="172" name="Google Shape;17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single largest independent media group’s (CALLED FEKETE DOBOZ, THATIS BLACK BOX) video archive relating to the regime change in Hungary</a:t>
            </a:r>
            <a:endParaRPr/>
          </a:p>
        </p:txBody>
      </p:sp>
      <p:sp>
        <p:nvSpPr>
          <p:cNvPr id="180" name="Google Shape;18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An orphan collection of soviet propaganda films</a:t>
            </a:r>
            <a:endParaRPr/>
          </a:p>
        </p:txBody>
      </p:sp>
      <p:sp>
        <p:nvSpPr>
          <p:cNvPr id="189" name="Google Shape;18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Russian language broadcast archive of RFE/RL</a:t>
            </a:r>
            <a:endParaRPr/>
          </a:p>
        </p:txBody>
      </p:sp>
      <p:sp>
        <p:nvSpPr>
          <p:cNvPr id="198" name="Google Shape;19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Video archive of the last weeks of the Saddam regime, through off air recordings of the Iraqi central television</a:t>
            </a:r>
            <a:endParaRPr/>
          </a:p>
        </p:txBody>
      </p:sp>
      <p:sp>
        <p:nvSpPr>
          <p:cNvPr id="207" name="Google Shape;20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Physicians for Human Rights training videos</a:t>
            </a:r>
            <a:endParaRPr/>
          </a:p>
        </p:txBody>
      </p:sp>
      <p:sp>
        <p:nvSpPr>
          <p:cNvPr id="215" name="Google Shape;215;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AND the genocide archive of the International Monitor Institute</a:t>
            </a:r>
            <a:endParaRPr/>
          </a:p>
        </p:txBody>
      </p:sp>
      <p:sp>
        <p:nvSpPr>
          <p:cNvPr id="223" name="Google Shape;223;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By 2012 most of OSA’s collections have reached a critical age. Even thought OSA has an OK cold storage, an analogue to digital conversion has had to be scheduled.</a:t>
            </a:r>
            <a:endParaRPr/>
          </a:p>
          <a:p>
            <a:pPr indent="0" lvl="0" marL="0" rtl="0" algn="l">
              <a:spcBef>
                <a:spcPts val="0"/>
              </a:spcBef>
              <a:spcAft>
                <a:spcPts val="0"/>
              </a:spcAft>
              <a:buNone/>
            </a:pPr>
            <a:r>
              <a:rPr lang="en-US"/>
              <a:t>At the AV unit, we’ve created a full inventory of all of our holdings. Extents and formats, age of analogue carriers, their copyright status, and whether or not the material was intellectually processed was determined. Combining these factors, a priority list was created.</a:t>
            </a:r>
            <a:endParaRPr/>
          </a:p>
        </p:txBody>
      </p:sp>
      <p:sp>
        <p:nvSpPr>
          <p:cNvPr id="231" name="Google Shape;231;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By 2016 a business case was created, as a collaborative project between the AV, IT, and the management, that resulted in an institutional commitment. A budget was allocated for a long term digital preservation, and a ‘terms of reference’ was phrased to invite an external expert, that is a consultant.</a:t>
            </a:r>
            <a:endParaRPr/>
          </a:p>
        </p:txBody>
      </p:sp>
      <p:sp>
        <p:nvSpPr>
          <p:cNvPr id="238" name="Google Shape;238;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Open Society Archives was established in 1995, and is part of the Central European University, CEU. This was the year when Radio Free Europe/Radio Liberty, closed down in Munich, Germany and moved to Prague. RFE’s research Institute’s massive archive and library was deposited at OSA, and it is our first fonds. It is a special cold war and human rights archive in itself.</a:t>
            </a:r>
            <a:endParaRPr/>
          </a:p>
        </p:txBody>
      </p:sp>
      <p:sp>
        <p:nvSpPr>
          <p:cNvPr id="102" name="Google Shape;10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 consultant was to assess OSA’s capability for long-term digital preservation; to define standards, systems, equipment and workflows for digitizing and managing AV content; and to develop a digital preservation strategy.</a:t>
            </a:r>
            <a:endParaRPr/>
          </a:p>
        </p:txBody>
      </p:sp>
      <p:sp>
        <p:nvSpPr>
          <p:cNvPr id="245" name="Google Shape;245;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consultancy took place in March 2017. It was built on the understanding of the reference model for OAIS. And that there is readiness to learn, and a set of skills for transcoding and using ffmpeg at OSA. </a:t>
            </a:r>
            <a:endParaRPr/>
          </a:p>
          <a:p>
            <a:pPr indent="0" lvl="0" marL="0" rtl="0" algn="l">
              <a:spcBef>
                <a:spcPts val="0"/>
              </a:spcBef>
              <a:spcAft>
                <a:spcPts val="0"/>
              </a:spcAft>
              <a:buNone/>
            </a:pPr>
            <a:r>
              <a:rPr lang="en-US"/>
              <a:t>The 2-day consultancy included training sessions in ffmpeg and qctools. In July 2017 “Microservices in AV Archives” was ready and published by the consultant Dave Rice, in which workflows and tools were defined and designed.</a:t>
            </a:r>
            <a:endParaRPr/>
          </a:p>
        </p:txBody>
      </p:sp>
      <p:sp>
        <p:nvSpPr>
          <p:cNvPr id="252" name="Google Shape;252;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I’m going to conclude with a sketch of workflow1, that is digitization and pre-ingest, and then will give the floor to my colleagues to continue with the next phases. Workfow1 is a manual part of the workflow, managed by the AV archive team. It starts with raw materials, that are the analogue masters. In scenario1 the contents is already described, so there is a full set of descriptive metadata within the finding aids module of the AMS. IN scenario2 only the ‘container records’ are there within the AMS, the contents will be described following digitization.</a:t>
            </a:r>
            <a:endParaRPr/>
          </a:p>
        </p:txBody>
      </p:sp>
      <p:sp>
        <p:nvSpPr>
          <p:cNvPr id="259" name="Google Shape;259;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Through physical barcoding, then chipping the barcode into AMS, digitization, quality control and approval the PRESERVATION MASTER ffv1 file is created onto an external HDD, and is ready for submission to IT. I give the floor to Darius now.</a:t>
            </a:r>
            <a:endParaRPr/>
          </a:p>
        </p:txBody>
      </p:sp>
      <p:sp>
        <p:nvSpPr>
          <p:cNvPr id="266" name="Google Shape;266;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As of 2019 OSA has over 150 fonds. The AV holdings comprise over 15 thousand hours of time based media. Approx. 80% of them are analogue: film on celluloid, video and audio cassettes. OSA also has about half a million photo prints and negatives in over 70 archival series.</a:t>
            </a:r>
            <a:endParaRPr/>
          </a:p>
        </p:txBody>
      </p:sp>
      <p:sp>
        <p:nvSpPr>
          <p:cNvPr id="109" name="Google Shape;10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OSA’s video is on vhs, svhs, betacam sp, hi8, mini dv and some u-matic. The digital video is growing getting bigger and bigger, and it is yet unconsolidated. It is scheduled as our next project, for 2020.</a:t>
            </a:r>
            <a:endParaRPr/>
          </a:p>
        </p:txBody>
      </p:sp>
      <p:sp>
        <p:nvSpPr>
          <p:cNvPr id="119" name="Google Shape;11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audio and photo formats are less diverse. We have ¼ inch open reel tapes and audio cassettes, bw and color prints and 35mm negatives. And again, a growing number of digital audio and photo, with various codecs and compressions.</a:t>
            </a:r>
            <a:endParaRPr/>
          </a:p>
        </p:txBody>
      </p:sp>
      <p:sp>
        <p:nvSpPr>
          <p:cNvPr id="126" name="Google Shape;12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Some of the highlights of OSA’s AV collections include:</a:t>
            </a:r>
            <a:endParaRPr/>
          </a:p>
        </p:txBody>
      </p:sp>
      <p:sp>
        <p:nvSpPr>
          <p:cNvPr id="133" name="Google Shape;13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Hungarian interior ministry instructional films </a:t>
            </a:r>
            <a:endParaRPr/>
          </a:p>
        </p:txBody>
      </p:sp>
      <p:sp>
        <p:nvSpPr>
          <p:cNvPr id="140" name="Google Shape;14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Video interviews with survivors of the Chernobyl disaster by the Nobel prize winner Svetlana Alexievich</a:t>
            </a:r>
            <a:endParaRPr/>
          </a:p>
        </p:txBody>
      </p:sp>
      <p:sp>
        <p:nvSpPr>
          <p:cNvPr id="148" name="Google Shape;14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Hungarian amateur films, in multiple formats from super8mm to betacam sp and mov files.</a:t>
            </a:r>
            <a:endParaRPr/>
          </a:p>
        </p:txBody>
      </p:sp>
      <p:sp>
        <p:nvSpPr>
          <p:cNvPr id="156" name="Google Shape;15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9" name="Shape 19"/>
        <p:cNvGrpSpPr/>
        <p:nvPr/>
      </p:nvGrpSpPr>
      <p:grpSpPr>
        <a:xfrm>
          <a:off x="0" y="0"/>
          <a:ext cx="0" cy="0"/>
          <a:chOff x="0" y="0"/>
          <a:chExt cx="0" cy="0"/>
        </a:xfrm>
      </p:grpSpPr>
      <p:sp>
        <p:nvSpPr>
          <p:cNvPr id="20" name="Google Shape;20;p2"/>
          <p:cNvSpPr txBox="1"/>
          <p:nvPr>
            <p:ph idx="10" type="dt"/>
          </p:nvPr>
        </p:nvSpPr>
        <p:spPr>
          <a:xfrm>
            <a:off x="6629400" y="6248400"/>
            <a:ext cx="1905000"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1" type="ftr"/>
          </p:nvPr>
        </p:nvSpPr>
        <p:spPr>
          <a:xfrm>
            <a:off x="32766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txBox="1"/>
          <p:nvPr>
            <p:ph idx="12" type="sldNum"/>
          </p:nvPr>
        </p:nvSpPr>
        <p:spPr>
          <a:xfrm>
            <a:off x="1524000" y="6248400"/>
            <a:ext cx="1295400" cy="457200"/>
          </a:xfrm>
          <a:prstGeom prst="rect">
            <a:avLst/>
          </a:prstGeom>
          <a:noFill/>
          <a:ln>
            <a:noFill/>
          </a:ln>
        </p:spPr>
        <p:txBody>
          <a:bodyPr anchorCtr="0" anchor="t" bIns="45700" lIns="91425" spcFirstLastPara="1" rIns="91425" wrap="square" tIns="45700">
            <a:noAutofit/>
          </a:bodyPr>
          <a:lstStyle>
            <a:lvl1pPr indent="0" lvl="0" marL="0" marR="0" algn="l">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algn="l">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algn="l">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algn="l">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algn="l">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algn="l">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algn="l">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algn="l">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algn="l">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80" name="Shape 80"/>
        <p:cNvGrpSpPr/>
        <p:nvPr/>
      </p:nvGrpSpPr>
      <p:grpSpPr>
        <a:xfrm>
          <a:off x="0" y="0"/>
          <a:ext cx="0" cy="0"/>
          <a:chOff x="0" y="0"/>
          <a:chExt cx="0" cy="0"/>
        </a:xfrm>
      </p:grpSpPr>
      <p:sp>
        <p:nvSpPr>
          <p:cNvPr id="81" name="Google Shape;81;p11"/>
          <p:cNvSpPr txBox="1"/>
          <p:nvPr>
            <p:ph type="title"/>
          </p:nvPr>
        </p:nvSpPr>
        <p:spPr>
          <a:xfrm>
            <a:off x="1524000" y="190500"/>
            <a:ext cx="7010400" cy="15271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1"/>
          <p:cNvSpPr txBox="1"/>
          <p:nvPr>
            <p:ph idx="1" type="body"/>
          </p:nvPr>
        </p:nvSpPr>
        <p:spPr>
          <a:xfrm rot="5400000">
            <a:off x="2971800" y="457200"/>
            <a:ext cx="4114800" cy="7010400"/>
          </a:xfrm>
          <a:prstGeom prst="rect">
            <a:avLst/>
          </a:prstGeom>
          <a:noFill/>
          <a:ln>
            <a:noFill/>
          </a:ln>
        </p:spPr>
        <p:txBody>
          <a:bodyPr anchorCtr="0" anchor="t" bIns="45700" lIns="91425" spcFirstLastPara="1" rIns="91425" wrap="square" tIns="45700">
            <a:noAutofit/>
          </a:bodyPr>
          <a:lstStyle>
            <a:lvl1pPr indent="-308610" lvl="0" marL="457200" algn="l">
              <a:spcBef>
                <a:spcPts val="360"/>
              </a:spcBef>
              <a:spcAft>
                <a:spcPts val="0"/>
              </a:spcAft>
              <a:buSzPts val="1260"/>
              <a:buChar char="🞆"/>
              <a:defRPr/>
            </a:lvl1pPr>
            <a:lvl2pPr indent="-314325" lvl="1" marL="914400" algn="l">
              <a:spcBef>
                <a:spcPts val="360"/>
              </a:spcBef>
              <a:spcAft>
                <a:spcPts val="0"/>
              </a:spcAft>
              <a:buSzPts val="135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11"/>
          <p:cNvSpPr txBox="1"/>
          <p:nvPr>
            <p:ph idx="10" type="dt"/>
          </p:nvPr>
        </p:nvSpPr>
        <p:spPr>
          <a:xfrm>
            <a:off x="6629400" y="6248400"/>
            <a:ext cx="1905000"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1"/>
          <p:cNvSpPr txBox="1"/>
          <p:nvPr>
            <p:ph idx="11" type="ftr"/>
          </p:nvPr>
        </p:nvSpPr>
        <p:spPr>
          <a:xfrm>
            <a:off x="32766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1"/>
          <p:cNvSpPr txBox="1"/>
          <p:nvPr>
            <p:ph idx="12" type="sldNum"/>
          </p:nvPr>
        </p:nvSpPr>
        <p:spPr>
          <a:xfrm>
            <a:off x="1524000" y="6248400"/>
            <a:ext cx="1295400" cy="457200"/>
          </a:xfrm>
          <a:prstGeom prst="rect">
            <a:avLst/>
          </a:prstGeom>
          <a:noFill/>
          <a:ln>
            <a:noFill/>
          </a:ln>
        </p:spPr>
        <p:txBody>
          <a:bodyPr anchorCtr="0" anchor="t" bIns="45700" lIns="91425" spcFirstLastPara="1" rIns="91425" wrap="square" tIns="45700">
            <a:noAutofit/>
          </a:bodyPr>
          <a:lstStyle>
            <a:lvl1pPr indent="0" lvl="0" marL="0" marR="0" algn="l">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algn="l">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algn="l">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algn="l">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algn="l">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algn="l">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algn="l">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algn="l">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algn="l">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86" name="Shape 86"/>
        <p:cNvGrpSpPr/>
        <p:nvPr/>
      </p:nvGrpSpPr>
      <p:grpSpPr>
        <a:xfrm>
          <a:off x="0" y="0"/>
          <a:ext cx="0" cy="0"/>
          <a:chOff x="0" y="0"/>
          <a:chExt cx="0" cy="0"/>
        </a:xfrm>
      </p:grpSpPr>
      <p:sp>
        <p:nvSpPr>
          <p:cNvPr id="87" name="Google Shape;87;p12"/>
          <p:cNvSpPr txBox="1"/>
          <p:nvPr>
            <p:ph type="title"/>
          </p:nvPr>
        </p:nvSpPr>
        <p:spPr>
          <a:xfrm rot="5400000">
            <a:off x="4743450" y="2228850"/>
            <a:ext cx="582930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2"/>
          <p:cNvSpPr txBox="1"/>
          <p:nvPr>
            <p:ph idx="1" type="body"/>
          </p:nvPr>
        </p:nvSpPr>
        <p:spPr>
          <a:xfrm rot="5400000">
            <a:off x="1162050" y="552450"/>
            <a:ext cx="5829300" cy="5105400"/>
          </a:xfrm>
          <a:prstGeom prst="rect">
            <a:avLst/>
          </a:prstGeom>
          <a:noFill/>
          <a:ln>
            <a:noFill/>
          </a:ln>
        </p:spPr>
        <p:txBody>
          <a:bodyPr anchorCtr="0" anchor="t" bIns="45700" lIns="91425" spcFirstLastPara="1" rIns="91425" wrap="square" tIns="45700">
            <a:noAutofit/>
          </a:bodyPr>
          <a:lstStyle>
            <a:lvl1pPr indent="-308610" lvl="0" marL="457200" algn="l">
              <a:spcBef>
                <a:spcPts val="360"/>
              </a:spcBef>
              <a:spcAft>
                <a:spcPts val="0"/>
              </a:spcAft>
              <a:buSzPts val="1260"/>
              <a:buChar char="🞆"/>
              <a:defRPr/>
            </a:lvl1pPr>
            <a:lvl2pPr indent="-314325" lvl="1" marL="914400" algn="l">
              <a:spcBef>
                <a:spcPts val="360"/>
              </a:spcBef>
              <a:spcAft>
                <a:spcPts val="0"/>
              </a:spcAft>
              <a:buSzPts val="135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12"/>
          <p:cNvSpPr txBox="1"/>
          <p:nvPr>
            <p:ph idx="10" type="dt"/>
          </p:nvPr>
        </p:nvSpPr>
        <p:spPr>
          <a:xfrm>
            <a:off x="6629400" y="6248400"/>
            <a:ext cx="1905000"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2"/>
          <p:cNvSpPr txBox="1"/>
          <p:nvPr>
            <p:ph idx="11" type="ftr"/>
          </p:nvPr>
        </p:nvSpPr>
        <p:spPr>
          <a:xfrm>
            <a:off x="32766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2"/>
          <p:cNvSpPr txBox="1"/>
          <p:nvPr>
            <p:ph idx="12" type="sldNum"/>
          </p:nvPr>
        </p:nvSpPr>
        <p:spPr>
          <a:xfrm>
            <a:off x="1524000" y="6248400"/>
            <a:ext cx="1295400" cy="457200"/>
          </a:xfrm>
          <a:prstGeom prst="rect">
            <a:avLst/>
          </a:prstGeom>
          <a:noFill/>
          <a:ln>
            <a:noFill/>
          </a:ln>
        </p:spPr>
        <p:txBody>
          <a:bodyPr anchorCtr="0" anchor="t" bIns="45700" lIns="91425" spcFirstLastPara="1" rIns="91425" wrap="square" tIns="45700">
            <a:noAutofit/>
          </a:bodyPr>
          <a:lstStyle>
            <a:lvl1pPr indent="0" lvl="0" marL="0" marR="0" algn="l">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algn="l">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algn="l">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algn="l">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algn="l">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algn="l">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algn="l">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algn="l">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algn="l">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3" name="Shape 23"/>
        <p:cNvGrpSpPr/>
        <p:nvPr/>
      </p:nvGrpSpPr>
      <p:grpSpPr>
        <a:xfrm>
          <a:off x="0" y="0"/>
          <a:ext cx="0" cy="0"/>
          <a:chOff x="0" y="0"/>
          <a:chExt cx="0" cy="0"/>
        </a:xfrm>
      </p:grpSpPr>
      <p:sp>
        <p:nvSpPr>
          <p:cNvPr id="24" name="Google Shape;24;p3"/>
          <p:cNvSpPr txBox="1"/>
          <p:nvPr>
            <p:ph type="title"/>
          </p:nvPr>
        </p:nvSpPr>
        <p:spPr>
          <a:xfrm>
            <a:off x="1524000" y="190500"/>
            <a:ext cx="7010400" cy="15271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 type="body"/>
          </p:nvPr>
        </p:nvSpPr>
        <p:spPr>
          <a:xfrm>
            <a:off x="1524000" y="1905000"/>
            <a:ext cx="7010400" cy="4114800"/>
          </a:xfrm>
          <a:prstGeom prst="rect">
            <a:avLst/>
          </a:prstGeom>
          <a:noFill/>
          <a:ln>
            <a:noFill/>
          </a:ln>
        </p:spPr>
        <p:txBody>
          <a:bodyPr anchorCtr="0" anchor="t" bIns="45700" lIns="91425" spcFirstLastPara="1" rIns="91425" wrap="square" tIns="45700">
            <a:noAutofit/>
          </a:bodyPr>
          <a:lstStyle>
            <a:lvl1pPr indent="-308610" lvl="0" marL="457200" algn="l">
              <a:spcBef>
                <a:spcPts val="360"/>
              </a:spcBef>
              <a:spcAft>
                <a:spcPts val="0"/>
              </a:spcAft>
              <a:buSzPts val="1260"/>
              <a:buChar char="🞆"/>
              <a:defRPr/>
            </a:lvl1pPr>
            <a:lvl2pPr indent="-314325" lvl="1" marL="914400" algn="l">
              <a:spcBef>
                <a:spcPts val="360"/>
              </a:spcBef>
              <a:spcAft>
                <a:spcPts val="0"/>
              </a:spcAft>
              <a:buSzPts val="135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3"/>
          <p:cNvSpPr txBox="1"/>
          <p:nvPr>
            <p:ph idx="10" type="dt"/>
          </p:nvPr>
        </p:nvSpPr>
        <p:spPr>
          <a:xfrm>
            <a:off x="6629400" y="6248400"/>
            <a:ext cx="1905000"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1" type="ftr"/>
          </p:nvPr>
        </p:nvSpPr>
        <p:spPr>
          <a:xfrm>
            <a:off x="32766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2" type="sldNum"/>
          </p:nvPr>
        </p:nvSpPr>
        <p:spPr>
          <a:xfrm>
            <a:off x="1524000" y="6248400"/>
            <a:ext cx="1295400" cy="457200"/>
          </a:xfrm>
          <a:prstGeom prst="rect">
            <a:avLst/>
          </a:prstGeom>
          <a:noFill/>
          <a:ln>
            <a:noFill/>
          </a:ln>
        </p:spPr>
        <p:txBody>
          <a:bodyPr anchorCtr="0" anchor="t" bIns="45700" lIns="91425" spcFirstLastPara="1" rIns="91425" wrap="square" tIns="45700">
            <a:noAutofit/>
          </a:bodyPr>
          <a:lstStyle>
            <a:lvl1pPr indent="0" lvl="0" marL="0" marR="0" algn="l">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algn="l">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algn="l">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algn="l">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algn="l">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algn="l">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algn="l">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algn="l">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algn="l">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4"/>
          <p:cNvSpPr txBox="1"/>
          <p:nvPr>
            <p:ph type="title"/>
          </p:nvPr>
        </p:nvSpPr>
        <p:spPr>
          <a:xfrm>
            <a:off x="1524000" y="190500"/>
            <a:ext cx="7010400" cy="15271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 type="body"/>
          </p:nvPr>
        </p:nvSpPr>
        <p:spPr>
          <a:xfrm>
            <a:off x="1524000" y="1905000"/>
            <a:ext cx="3429000" cy="4114800"/>
          </a:xfrm>
          <a:prstGeom prst="rect">
            <a:avLst/>
          </a:prstGeom>
          <a:noFill/>
          <a:ln>
            <a:noFill/>
          </a:ln>
        </p:spPr>
        <p:txBody>
          <a:bodyPr anchorCtr="0" anchor="t" bIns="45700" lIns="91425" spcFirstLastPara="1" rIns="91425" wrap="square" tIns="45700">
            <a:noAutofit/>
          </a:bodyPr>
          <a:lstStyle>
            <a:lvl1pPr indent="-308610" lvl="0" marL="457200" algn="l">
              <a:spcBef>
                <a:spcPts val="360"/>
              </a:spcBef>
              <a:spcAft>
                <a:spcPts val="0"/>
              </a:spcAft>
              <a:buSzPts val="1260"/>
              <a:buChar char="🞆"/>
              <a:defRPr/>
            </a:lvl1pPr>
            <a:lvl2pPr indent="-314325" lvl="1" marL="914400" algn="l">
              <a:spcBef>
                <a:spcPts val="360"/>
              </a:spcBef>
              <a:spcAft>
                <a:spcPts val="0"/>
              </a:spcAft>
              <a:buSzPts val="135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4"/>
          <p:cNvSpPr txBox="1"/>
          <p:nvPr>
            <p:ph idx="2" type="body"/>
          </p:nvPr>
        </p:nvSpPr>
        <p:spPr>
          <a:xfrm>
            <a:off x="5105400" y="1905000"/>
            <a:ext cx="3429000" cy="4114800"/>
          </a:xfrm>
          <a:prstGeom prst="rect">
            <a:avLst/>
          </a:prstGeom>
          <a:noFill/>
          <a:ln>
            <a:noFill/>
          </a:ln>
        </p:spPr>
        <p:txBody>
          <a:bodyPr anchorCtr="0" anchor="t" bIns="45700" lIns="91425" spcFirstLastPara="1" rIns="91425" wrap="square" tIns="45700">
            <a:noAutofit/>
          </a:bodyPr>
          <a:lstStyle>
            <a:lvl1pPr indent="-308610" lvl="0" marL="457200" algn="l">
              <a:spcBef>
                <a:spcPts val="360"/>
              </a:spcBef>
              <a:spcAft>
                <a:spcPts val="0"/>
              </a:spcAft>
              <a:buSzPts val="1260"/>
              <a:buChar char="🞆"/>
              <a:defRPr/>
            </a:lvl1pPr>
            <a:lvl2pPr indent="-314325" lvl="1" marL="914400" algn="l">
              <a:spcBef>
                <a:spcPts val="360"/>
              </a:spcBef>
              <a:spcAft>
                <a:spcPts val="0"/>
              </a:spcAft>
              <a:buSzPts val="135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4"/>
          <p:cNvSpPr txBox="1"/>
          <p:nvPr>
            <p:ph idx="10" type="dt"/>
          </p:nvPr>
        </p:nvSpPr>
        <p:spPr>
          <a:xfrm>
            <a:off x="6629400" y="6248400"/>
            <a:ext cx="1905000"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1" type="ftr"/>
          </p:nvPr>
        </p:nvSpPr>
        <p:spPr>
          <a:xfrm>
            <a:off x="32766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
          <p:cNvSpPr txBox="1"/>
          <p:nvPr>
            <p:ph idx="12" type="sldNum"/>
          </p:nvPr>
        </p:nvSpPr>
        <p:spPr>
          <a:xfrm>
            <a:off x="1524000" y="6248400"/>
            <a:ext cx="1295400" cy="457200"/>
          </a:xfrm>
          <a:prstGeom prst="rect">
            <a:avLst/>
          </a:prstGeom>
          <a:noFill/>
          <a:ln>
            <a:noFill/>
          </a:ln>
        </p:spPr>
        <p:txBody>
          <a:bodyPr anchorCtr="0" anchor="t" bIns="45700" lIns="91425" spcFirstLastPara="1" rIns="91425" wrap="square" tIns="45700">
            <a:noAutofit/>
          </a:bodyPr>
          <a:lstStyle>
            <a:lvl1pPr indent="0" lvl="0" marL="0" marR="0" algn="l">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algn="l">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algn="l">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algn="l">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algn="l">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algn="l">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algn="l">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algn="l">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algn="l">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36" name="Shape 36"/>
        <p:cNvGrpSpPr/>
        <p:nvPr/>
      </p:nvGrpSpPr>
      <p:grpSpPr>
        <a:xfrm>
          <a:off x="0" y="0"/>
          <a:ext cx="0" cy="0"/>
          <a:chOff x="0" y="0"/>
          <a:chExt cx="0" cy="0"/>
        </a:xfrm>
      </p:grpSpPr>
      <p:cxnSp>
        <p:nvCxnSpPr>
          <p:cNvPr id="37" name="Google Shape;37;p5"/>
          <p:cNvCxnSpPr/>
          <p:nvPr/>
        </p:nvCxnSpPr>
        <p:spPr>
          <a:xfrm>
            <a:off x="1905000" y="1219200"/>
            <a:ext cx="0" cy="2057400"/>
          </a:xfrm>
          <a:prstGeom prst="straightConnector1">
            <a:avLst/>
          </a:prstGeom>
          <a:noFill/>
          <a:ln cap="flat" cmpd="sng" w="34925">
            <a:solidFill>
              <a:schemeClr val="dk2"/>
            </a:solidFill>
            <a:prstDash val="solid"/>
            <a:round/>
            <a:headEnd len="med" w="med" type="none"/>
            <a:tailEnd len="med" w="med" type="none"/>
          </a:ln>
        </p:spPr>
      </p:cxnSp>
      <p:sp>
        <p:nvSpPr>
          <p:cNvPr id="38" name="Google Shape;38;p5"/>
          <p:cNvSpPr/>
          <p:nvPr/>
        </p:nvSpPr>
        <p:spPr>
          <a:xfrm>
            <a:off x="163513" y="2103438"/>
            <a:ext cx="347662" cy="347662"/>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9" name="Google Shape;39;p5"/>
          <p:cNvSpPr/>
          <p:nvPr/>
        </p:nvSpPr>
        <p:spPr>
          <a:xfrm>
            <a:off x="739775" y="2105025"/>
            <a:ext cx="349250" cy="34766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0" name="Google Shape;40;p5"/>
          <p:cNvSpPr/>
          <p:nvPr/>
        </p:nvSpPr>
        <p:spPr>
          <a:xfrm>
            <a:off x="1317625" y="2105025"/>
            <a:ext cx="347663" cy="347663"/>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1" name="Google Shape;41;p5"/>
          <p:cNvSpPr txBox="1"/>
          <p:nvPr>
            <p:ph type="ctrTitle"/>
          </p:nvPr>
        </p:nvSpPr>
        <p:spPr>
          <a:xfrm>
            <a:off x="2133600" y="1371600"/>
            <a:ext cx="647700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
          <p:cNvSpPr txBox="1"/>
          <p:nvPr>
            <p:ph idx="1" type="subTitle"/>
          </p:nvPr>
        </p:nvSpPr>
        <p:spPr>
          <a:xfrm>
            <a:off x="2133600" y="3733800"/>
            <a:ext cx="6477000" cy="1981200"/>
          </a:xfrm>
          <a:prstGeom prst="rect">
            <a:avLst/>
          </a:prstGeom>
          <a:noFill/>
          <a:ln>
            <a:noFill/>
          </a:ln>
        </p:spPr>
        <p:txBody>
          <a:bodyPr anchorCtr="0" anchor="t" bIns="45700" lIns="91425" spcFirstLastPara="1" rIns="91425" wrap="square" tIns="45700">
            <a:noAutofit/>
          </a:bodyPr>
          <a:lstStyle>
            <a:lvl1pPr lvl="0" algn="ctr">
              <a:spcBef>
                <a:spcPts val="600"/>
              </a:spcBef>
              <a:spcAft>
                <a:spcPts val="0"/>
              </a:spcAft>
              <a:buSzPts val="2100"/>
              <a:buFont typeface="Noto Sans Symbols"/>
              <a:buNone/>
              <a:defRPr/>
            </a:lvl1pPr>
            <a:lvl2pPr lvl="1" algn="l">
              <a:spcBef>
                <a:spcPts val="360"/>
              </a:spcBef>
              <a:spcAft>
                <a:spcPts val="0"/>
              </a:spcAft>
              <a:buSzPts val="135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Clr>
                <a:schemeClr val="dk2"/>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43" name="Google Shape;43;p5"/>
          <p:cNvSpPr txBox="1"/>
          <p:nvPr>
            <p:ph idx="10" type="dt"/>
          </p:nvPr>
        </p:nvSpPr>
        <p:spPr>
          <a:xfrm>
            <a:off x="7086600" y="6248400"/>
            <a:ext cx="1524000"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txBox="1"/>
          <p:nvPr>
            <p:ph idx="11" type="ftr"/>
          </p:nvPr>
        </p:nvSpPr>
        <p:spPr>
          <a:xfrm>
            <a:off x="38100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
          <p:cNvSpPr txBox="1"/>
          <p:nvPr>
            <p:ph idx="12" type="sldNum"/>
          </p:nvPr>
        </p:nvSpPr>
        <p:spPr>
          <a:xfrm>
            <a:off x="2209800" y="6248400"/>
            <a:ext cx="1219200" cy="457200"/>
          </a:xfrm>
          <a:prstGeom prst="rect">
            <a:avLst/>
          </a:prstGeom>
          <a:noFill/>
          <a:ln>
            <a:noFill/>
          </a:ln>
        </p:spPr>
        <p:txBody>
          <a:bodyPr anchorCtr="0" anchor="t" bIns="45700" lIns="91425" spcFirstLastPara="1" rIns="91425" wrap="square" tIns="45700">
            <a:noAutofit/>
          </a:bodyPr>
          <a:lstStyle>
            <a:lvl1pPr indent="0" lvl="0" marL="0" marR="0" algn="l">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algn="l">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algn="l">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algn="l">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algn="l">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algn="l">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algn="l">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algn="l">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algn="l">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46" name="Shape 46"/>
        <p:cNvGrpSpPr/>
        <p:nvPr/>
      </p:nvGrpSpPr>
      <p:grpSpPr>
        <a:xfrm>
          <a:off x="0" y="0"/>
          <a:ext cx="0" cy="0"/>
          <a:chOff x="0" y="0"/>
          <a:chExt cx="0" cy="0"/>
        </a:xfrm>
      </p:grpSpPr>
      <p:sp>
        <p:nvSpPr>
          <p:cNvPr id="47" name="Google Shape;47;p6"/>
          <p:cNvSpPr txBox="1"/>
          <p:nvPr>
            <p:ph type="title"/>
          </p:nvPr>
        </p:nvSpPr>
        <p:spPr>
          <a:xfrm>
            <a:off x="623888" y="1709738"/>
            <a:ext cx="7886700" cy="285273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 type="body"/>
          </p:nvPr>
        </p:nvSpPr>
        <p:spPr>
          <a:xfrm>
            <a:off x="623888" y="4589463"/>
            <a:ext cx="7886700" cy="1500187"/>
          </a:xfrm>
          <a:prstGeom prst="rect">
            <a:avLst/>
          </a:prstGeom>
          <a:noFill/>
          <a:ln>
            <a:noFill/>
          </a:ln>
        </p:spPr>
        <p:txBody>
          <a:bodyPr anchorCtr="0" anchor="t" bIns="45700" lIns="91425" spcFirstLastPara="1" rIns="91425" wrap="square" tIns="45700">
            <a:noAutofit/>
          </a:bodyPr>
          <a:lstStyle>
            <a:lvl1pPr indent="-228600" lvl="0" marL="457200" algn="l">
              <a:spcBef>
                <a:spcPts val="480"/>
              </a:spcBef>
              <a:spcAft>
                <a:spcPts val="0"/>
              </a:spcAft>
              <a:buSzPts val="1680"/>
              <a:buNone/>
              <a:defRPr sz="2400"/>
            </a:lvl1pPr>
            <a:lvl2pPr indent="-228600" lvl="1" marL="914400" algn="l">
              <a:spcBef>
                <a:spcPts val="400"/>
              </a:spcBef>
              <a:spcAft>
                <a:spcPts val="0"/>
              </a:spcAft>
              <a:buSzPts val="1500"/>
              <a:buNone/>
              <a:defRPr sz="2000"/>
            </a:lvl2pPr>
            <a:lvl3pPr indent="-228600" lvl="2" marL="1371600" algn="l">
              <a:spcBef>
                <a:spcPts val="360"/>
              </a:spcBef>
              <a:spcAft>
                <a:spcPts val="0"/>
              </a:spcAft>
              <a:buSzPts val="1800"/>
              <a:buFont typeface="Arial"/>
              <a:buNone/>
              <a:defRPr sz="1800"/>
            </a:lvl3pPr>
            <a:lvl4pPr indent="-228600" lvl="3" marL="1828800" algn="l">
              <a:spcBef>
                <a:spcPts val="320"/>
              </a:spcBef>
              <a:spcAft>
                <a:spcPts val="0"/>
              </a:spcAft>
              <a:buSzPts val="1600"/>
              <a:buFont typeface="Arial"/>
              <a:buNone/>
              <a:defRPr sz="1600"/>
            </a:lvl4pPr>
            <a:lvl5pPr indent="-228600" lvl="4" marL="2286000" algn="l">
              <a:spcBef>
                <a:spcPts val="320"/>
              </a:spcBef>
              <a:spcAft>
                <a:spcPts val="0"/>
              </a:spcAft>
              <a:buClr>
                <a:schemeClr val="dk2"/>
              </a:buClr>
              <a:buSzPts val="1600"/>
              <a:buFont typeface="Arial"/>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
        <p:nvSpPr>
          <p:cNvPr id="49" name="Google Shape;49;p6"/>
          <p:cNvSpPr txBox="1"/>
          <p:nvPr>
            <p:ph idx="10" type="dt"/>
          </p:nvPr>
        </p:nvSpPr>
        <p:spPr>
          <a:xfrm>
            <a:off x="6629400" y="6248400"/>
            <a:ext cx="1905000"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1" type="ftr"/>
          </p:nvPr>
        </p:nvSpPr>
        <p:spPr>
          <a:xfrm>
            <a:off x="32766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6"/>
          <p:cNvSpPr txBox="1"/>
          <p:nvPr>
            <p:ph idx="12" type="sldNum"/>
          </p:nvPr>
        </p:nvSpPr>
        <p:spPr>
          <a:xfrm>
            <a:off x="1524000" y="6248400"/>
            <a:ext cx="1295400" cy="457200"/>
          </a:xfrm>
          <a:prstGeom prst="rect">
            <a:avLst/>
          </a:prstGeom>
          <a:noFill/>
          <a:ln>
            <a:noFill/>
          </a:ln>
        </p:spPr>
        <p:txBody>
          <a:bodyPr anchorCtr="0" anchor="t" bIns="45700" lIns="91425" spcFirstLastPara="1" rIns="91425" wrap="square" tIns="45700">
            <a:noAutofit/>
          </a:bodyPr>
          <a:lstStyle>
            <a:lvl1pPr indent="0" lvl="0" marL="0" marR="0" algn="l">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algn="l">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algn="l">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algn="l">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algn="l">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algn="l">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algn="l">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algn="l">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algn="l">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2" name="Shape 52"/>
        <p:cNvGrpSpPr/>
        <p:nvPr/>
      </p:nvGrpSpPr>
      <p:grpSpPr>
        <a:xfrm>
          <a:off x="0" y="0"/>
          <a:ext cx="0" cy="0"/>
          <a:chOff x="0" y="0"/>
          <a:chExt cx="0" cy="0"/>
        </a:xfrm>
      </p:grpSpPr>
      <p:sp>
        <p:nvSpPr>
          <p:cNvPr id="53" name="Google Shape;53;p7"/>
          <p:cNvSpPr txBox="1"/>
          <p:nvPr>
            <p:ph type="title"/>
          </p:nvPr>
        </p:nvSpPr>
        <p:spPr>
          <a:xfrm>
            <a:off x="630238" y="365125"/>
            <a:ext cx="7886700" cy="132556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 type="body"/>
          </p:nvPr>
        </p:nvSpPr>
        <p:spPr>
          <a:xfrm>
            <a:off x="630238" y="1681163"/>
            <a:ext cx="3868737" cy="82391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680"/>
              <a:buNone/>
              <a:defRPr b="1" sz="2400"/>
            </a:lvl1pPr>
            <a:lvl2pPr indent="-228600" lvl="1" marL="914400" algn="l">
              <a:spcBef>
                <a:spcPts val="400"/>
              </a:spcBef>
              <a:spcAft>
                <a:spcPts val="0"/>
              </a:spcAft>
              <a:buSzPts val="1500"/>
              <a:buNone/>
              <a:defRPr b="1" sz="2000"/>
            </a:lvl2pPr>
            <a:lvl3pPr indent="-228600" lvl="2" marL="1371600" algn="l">
              <a:spcBef>
                <a:spcPts val="360"/>
              </a:spcBef>
              <a:spcAft>
                <a:spcPts val="0"/>
              </a:spcAft>
              <a:buSzPts val="1800"/>
              <a:buFont typeface="Arial"/>
              <a:buNone/>
              <a:defRPr b="1" sz="1800"/>
            </a:lvl3pPr>
            <a:lvl4pPr indent="-228600" lvl="3" marL="1828800" algn="l">
              <a:spcBef>
                <a:spcPts val="320"/>
              </a:spcBef>
              <a:spcAft>
                <a:spcPts val="0"/>
              </a:spcAft>
              <a:buSzPts val="1600"/>
              <a:buFont typeface="Arial"/>
              <a:buNone/>
              <a:defRPr b="1" sz="1600"/>
            </a:lvl4pPr>
            <a:lvl5pPr indent="-228600" lvl="4" marL="2286000" algn="l">
              <a:spcBef>
                <a:spcPts val="320"/>
              </a:spcBef>
              <a:spcAft>
                <a:spcPts val="0"/>
              </a:spcAft>
              <a:buClr>
                <a:schemeClr val="dk2"/>
              </a:buClr>
              <a:buSzPts val="1600"/>
              <a:buFont typeface="Arial"/>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7"/>
          <p:cNvSpPr txBox="1"/>
          <p:nvPr>
            <p:ph idx="2" type="body"/>
          </p:nvPr>
        </p:nvSpPr>
        <p:spPr>
          <a:xfrm>
            <a:off x="630238" y="2505075"/>
            <a:ext cx="3868737" cy="3684588"/>
          </a:xfrm>
          <a:prstGeom prst="rect">
            <a:avLst/>
          </a:prstGeom>
          <a:noFill/>
          <a:ln>
            <a:noFill/>
          </a:ln>
        </p:spPr>
        <p:txBody>
          <a:bodyPr anchorCtr="0" anchor="t" bIns="45700" lIns="91425" spcFirstLastPara="1" rIns="91425" wrap="square" tIns="45700">
            <a:noAutofit/>
          </a:bodyPr>
          <a:lstStyle>
            <a:lvl1pPr indent="-308610" lvl="0" marL="457200" algn="l">
              <a:spcBef>
                <a:spcPts val="360"/>
              </a:spcBef>
              <a:spcAft>
                <a:spcPts val="0"/>
              </a:spcAft>
              <a:buSzPts val="1260"/>
              <a:buChar char="🞆"/>
              <a:defRPr/>
            </a:lvl1pPr>
            <a:lvl2pPr indent="-314325" lvl="1" marL="914400" algn="l">
              <a:spcBef>
                <a:spcPts val="360"/>
              </a:spcBef>
              <a:spcAft>
                <a:spcPts val="0"/>
              </a:spcAft>
              <a:buSzPts val="135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7"/>
          <p:cNvSpPr txBox="1"/>
          <p:nvPr>
            <p:ph idx="3" type="body"/>
          </p:nvPr>
        </p:nvSpPr>
        <p:spPr>
          <a:xfrm>
            <a:off x="4629150" y="1681163"/>
            <a:ext cx="3887788" cy="82391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680"/>
              <a:buNone/>
              <a:defRPr b="1" sz="2400"/>
            </a:lvl1pPr>
            <a:lvl2pPr indent="-228600" lvl="1" marL="914400" algn="l">
              <a:spcBef>
                <a:spcPts val="400"/>
              </a:spcBef>
              <a:spcAft>
                <a:spcPts val="0"/>
              </a:spcAft>
              <a:buSzPts val="1500"/>
              <a:buNone/>
              <a:defRPr b="1" sz="2000"/>
            </a:lvl2pPr>
            <a:lvl3pPr indent="-228600" lvl="2" marL="1371600" algn="l">
              <a:spcBef>
                <a:spcPts val="360"/>
              </a:spcBef>
              <a:spcAft>
                <a:spcPts val="0"/>
              </a:spcAft>
              <a:buSzPts val="1800"/>
              <a:buFont typeface="Arial"/>
              <a:buNone/>
              <a:defRPr b="1" sz="1800"/>
            </a:lvl3pPr>
            <a:lvl4pPr indent="-228600" lvl="3" marL="1828800" algn="l">
              <a:spcBef>
                <a:spcPts val="320"/>
              </a:spcBef>
              <a:spcAft>
                <a:spcPts val="0"/>
              </a:spcAft>
              <a:buSzPts val="1600"/>
              <a:buFont typeface="Arial"/>
              <a:buNone/>
              <a:defRPr b="1" sz="1600"/>
            </a:lvl4pPr>
            <a:lvl5pPr indent="-228600" lvl="4" marL="2286000" algn="l">
              <a:spcBef>
                <a:spcPts val="320"/>
              </a:spcBef>
              <a:spcAft>
                <a:spcPts val="0"/>
              </a:spcAft>
              <a:buClr>
                <a:schemeClr val="dk2"/>
              </a:buClr>
              <a:buSzPts val="1600"/>
              <a:buFont typeface="Arial"/>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 name="Google Shape;57;p7"/>
          <p:cNvSpPr txBox="1"/>
          <p:nvPr>
            <p:ph idx="4" type="body"/>
          </p:nvPr>
        </p:nvSpPr>
        <p:spPr>
          <a:xfrm>
            <a:off x="4629150" y="2505075"/>
            <a:ext cx="3887788" cy="3684588"/>
          </a:xfrm>
          <a:prstGeom prst="rect">
            <a:avLst/>
          </a:prstGeom>
          <a:noFill/>
          <a:ln>
            <a:noFill/>
          </a:ln>
        </p:spPr>
        <p:txBody>
          <a:bodyPr anchorCtr="0" anchor="t" bIns="45700" lIns="91425" spcFirstLastPara="1" rIns="91425" wrap="square" tIns="45700">
            <a:noAutofit/>
          </a:bodyPr>
          <a:lstStyle>
            <a:lvl1pPr indent="-308610" lvl="0" marL="457200" algn="l">
              <a:spcBef>
                <a:spcPts val="360"/>
              </a:spcBef>
              <a:spcAft>
                <a:spcPts val="0"/>
              </a:spcAft>
              <a:buSzPts val="1260"/>
              <a:buChar char="🞆"/>
              <a:defRPr/>
            </a:lvl1pPr>
            <a:lvl2pPr indent="-314325" lvl="1" marL="914400" algn="l">
              <a:spcBef>
                <a:spcPts val="360"/>
              </a:spcBef>
              <a:spcAft>
                <a:spcPts val="0"/>
              </a:spcAft>
              <a:buSzPts val="135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7"/>
          <p:cNvSpPr txBox="1"/>
          <p:nvPr>
            <p:ph idx="10" type="dt"/>
          </p:nvPr>
        </p:nvSpPr>
        <p:spPr>
          <a:xfrm>
            <a:off x="6629400" y="6248400"/>
            <a:ext cx="1905000"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1" type="ftr"/>
          </p:nvPr>
        </p:nvSpPr>
        <p:spPr>
          <a:xfrm>
            <a:off x="32766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7"/>
          <p:cNvSpPr txBox="1"/>
          <p:nvPr>
            <p:ph idx="12" type="sldNum"/>
          </p:nvPr>
        </p:nvSpPr>
        <p:spPr>
          <a:xfrm>
            <a:off x="1524000" y="6248400"/>
            <a:ext cx="1295400" cy="457200"/>
          </a:xfrm>
          <a:prstGeom prst="rect">
            <a:avLst/>
          </a:prstGeom>
          <a:noFill/>
          <a:ln>
            <a:noFill/>
          </a:ln>
        </p:spPr>
        <p:txBody>
          <a:bodyPr anchorCtr="0" anchor="t" bIns="45700" lIns="91425" spcFirstLastPara="1" rIns="91425" wrap="square" tIns="45700">
            <a:noAutofit/>
          </a:bodyPr>
          <a:lstStyle>
            <a:lvl1pPr indent="0" lvl="0" marL="0" marR="0" algn="l">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algn="l">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algn="l">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algn="l">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algn="l">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algn="l">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algn="l">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algn="l">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algn="l">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1" name="Shape 61"/>
        <p:cNvGrpSpPr/>
        <p:nvPr/>
      </p:nvGrpSpPr>
      <p:grpSpPr>
        <a:xfrm>
          <a:off x="0" y="0"/>
          <a:ext cx="0" cy="0"/>
          <a:chOff x="0" y="0"/>
          <a:chExt cx="0" cy="0"/>
        </a:xfrm>
      </p:grpSpPr>
      <p:sp>
        <p:nvSpPr>
          <p:cNvPr id="62" name="Google Shape;62;p8"/>
          <p:cNvSpPr txBox="1"/>
          <p:nvPr>
            <p:ph type="title"/>
          </p:nvPr>
        </p:nvSpPr>
        <p:spPr>
          <a:xfrm>
            <a:off x="1524000" y="190500"/>
            <a:ext cx="7010400" cy="15271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8"/>
          <p:cNvSpPr txBox="1"/>
          <p:nvPr>
            <p:ph idx="10" type="dt"/>
          </p:nvPr>
        </p:nvSpPr>
        <p:spPr>
          <a:xfrm>
            <a:off x="6629400" y="6248400"/>
            <a:ext cx="1905000"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8"/>
          <p:cNvSpPr txBox="1"/>
          <p:nvPr>
            <p:ph idx="11" type="ftr"/>
          </p:nvPr>
        </p:nvSpPr>
        <p:spPr>
          <a:xfrm>
            <a:off x="32766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8"/>
          <p:cNvSpPr txBox="1"/>
          <p:nvPr>
            <p:ph idx="12" type="sldNum"/>
          </p:nvPr>
        </p:nvSpPr>
        <p:spPr>
          <a:xfrm>
            <a:off x="1524000" y="6248400"/>
            <a:ext cx="1295400" cy="457200"/>
          </a:xfrm>
          <a:prstGeom prst="rect">
            <a:avLst/>
          </a:prstGeom>
          <a:noFill/>
          <a:ln>
            <a:noFill/>
          </a:ln>
        </p:spPr>
        <p:txBody>
          <a:bodyPr anchorCtr="0" anchor="t" bIns="45700" lIns="91425" spcFirstLastPara="1" rIns="91425" wrap="square" tIns="45700">
            <a:noAutofit/>
          </a:bodyPr>
          <a:lstStyle>
            <a:lvl1pPr indent="0" lvl="0" marL="0" marR="0" algn="l">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algn="l">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algn="l">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algn="l">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algn="l">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algn="l">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algn="l">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algn="l">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algn="l">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6" name="Shape 66"/>
        <p:cNvGrpSpPr/>
        <p:nvPr/>
      </p:nvGrpSpPr>
      <p:grpSpPr>
        <a:xfrm>
          <a:off x="0" y="0"/>
          <a:ext cx="0" cy="0"/>
          <a:chOff x="0" y="0"/>
          <a:chExt cx="0" cy="0"/>
        </a:xfrm>
      </p:grpSpPr>
      <p:sp>
        <p:nvSpPr>
          <p:cNvPr id="67" name="Google Shape;67;p9"/>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9"/>
          <p:cNvSpPr txBox="1"/>
          <p:nvPr>
            <p:ph idx="1" type="body"/>
          </p:nvPr>
        </p:nvSpPr>
        <p:spPr>
          <a:xfrm>
            <a:off x="3887788" y="987425"/>
            <a:ext cx="4629150" cy="4873625"/>
          </a:xfrm>
          <a:prstGeom prst="rect">
            <a:avLst/>
          </a:prstGeom>
          <a:noFill/>
          <a:ln>
            <a:noFill/>
          </a:ln>
        </p:spPr>
        <p:txBody>
          <a:bodyPr anchorCtr="0" anchor="t" bIns="45700" lIns="91425" spcFirstLastPara="1" rIns="91425" wrap="square" tIns="45700">
            <a:noAutofit/>
          </a:bodyPr>
          <a:lstStyle>
            <a:lvl1pPr indent="-370840" lvl="0" marL="457200" algn="l">
              <a:spcBef>
                <a:spcPts val="640"/>
              </a:spcBef>
              <a:spcAft>
                <a:spcPts val="0"/>
              </a:spcAft>
              <a:buSzPts val="2240"/>
              <a:buChar char="🞆"/>
              <a:defRPr sz="3200"/>
            </a:lvl1pPr>
            <a:lvl2pPr indent="-361950" lvl="1" marL="914400" algn="l">
              <a:spcBef>
                <a:spcPts val="560"/>
              </a:spcBef>
              <a:spcAft>
                <a:spcPts val="0"/>
              </a:spcAft>
              <a:buSzPts val="2100"/>
              <a:buChar char="●"/>
              <a:defRPr sz="2800"/>
            </a:lvl2pPr>
            <a:lvl3pPr indent="-381000" lvl="2" marL="1371600" algn="l">
              <a:spcBef>
                <a:spcPts val="480"/>
              </a:spcBef>
              <a:spcAft>
                <a:spcPts val="0"/>
              </a:spcAft>
              <a:buSzPts val="2400"/>
              <a:buFont typeface="Arial"/>
              <a:buChar char="•"/>
              <a:defRPr sz="2400"/>
            </a:lvl3pPr>
            <a:lvl4pPr indent="-355600" lvl="3" marL="1828800" algn="l">
              <a:spcBef>
                <a:spcPts val="400"/>
              </a:spcBef>
              <a:spcAft>
                <a:spcPts val="0"/>
              </a:spcAft>
              <a:buSzPts val="2000"/>
              <a:buFont typeface="Arial"/>
              <a:buChar char="•"/>
              <a:defRPr sz="2000"/>
            </a:lvl4pPr>
            <a:lvl5pPr indent="-355600" lvl="4" marL="2286000" algn="l">
              <a:spcBef>
                <a:spcPts val="400"/>
              </a:spcBef>
              <a:spcAft>
                <a:spcPts val="0"/>
              </a:spcAft>
              <a:buClr>
                <a:schemeClr val="dk2"/>
              </a:buClr>
              <a:buSzPts val="2000"/>
              <a:buFont typeface="Arial"/>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9" name="Google Shape;69;p9"/>
          <p:cNvSpPr txBox="1"/>
          <p:nvPr>
            <p:ph idx="2" type="body"/>
          </p:nvPr>
        </p:nvSpPr>
        <p:spPr>
          <a:xfrm>
            <a:off x="630238" y="2057400"/>
            <a:ext cx="2949575" cy="3811588"/>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SzPts val="1120"/>
              <a:buNone/>
              <a:defRPr sz="1600"/>
            </a:lvl1pPr>
            <a:lvl2pPr indent="-228600" lvl="1" marL="914400" algn="l">
              <a:spcBef>
                <a:spcPts val="280"/>
              </a:spcBef>
              <a:spcAft>
                <a:spcPts val="0"/>
              </a:spcAft>
              <a:buSzPts val="1050"/>
              <a:buNone/>
              <a:defRPr sz="1400"/>
            </a:lvl2pPr>
            <a:lvl3pPr indent="-228600" lvl="2" marL="1371600" algn="l">
              <a:spcBef>
                <a:spcPts val="240"/>
              </a:spcBef>
              <a:spcAft>
                <a:spcPts val="0"/>
              </a:spcAft>
              <a:buSzPts val="1200"/>
              <a:buFont typeface="Arial"/>
              <a:buNone/>
              <a:defRPr sz="1200"/>
            </a:lvl3pPr>
            <a:lvl4pPr indent="-228600" lvl="3" marL="1828800" algn="l">
              <a:spcBef>
                <a:spcPts val="200"/>
              </a:spcBef>
              <a:spcAft>
                <a:spcPts val="0"/>
              </a:spcAft>
              <a:buSzPts val="1000"/>
              <a:buFont typeface="Arial"/>
              <a:buNone/>
              <a:defRPr sz="1000"/>
            </a:lvl4pPr>
            <a:lvl5pPr indent="-228600" lvl="4" marL="2286000" algn="l">
              <a:spcBef>
                <a:spcPts val="200"/>
              </a:spcBef>
              <a:spcAft>
                <a:spcPts val="0"/>
              </a:spcAft>
              <a:buClr>
                <a:schemeClr val="dk2"/>
              </a:buClr>
              <a:buSzPts val="1000"/>
              <a:buFont typeface="Arial"/>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9"/>
          <p:cNvSpPr txBox="1"/>
          <p:nvPr>
            <p:ph idx="10" type="dt"/>
          </p:nvPr>
        </p:nvSpPr>
        <p:spPr>
          <a:xfrm>
            <a:off x="6629400" y="6248400"/>
            <a:ext cx="1905000"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1" type="ftr"/>
          </p:nvPr>
        </p:nvSpPr>
        <p:spPr>
          <a:xfrm>
            <a:off x="32766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9"/>
          <p:cNvSpPr txBox="1"/>
          <p:nvPr>
            <p:ph idx="12" type="sldNum"/>
          </p:nvPr>
        </p:nvSpPr>
        <p:spPr>
          <a:xfrm>
            <a:off x="1524000" y="6248400"/>
            <a:ext cx="1295400" cy="457200"/>
          </a:xfrm>
          <a:prstGeom prst="rect">
            <a:avLst/>
          </a:prstGeom>
          <a:noFill/>
          <a:ln>
            <a:noFill/>
          </a:ln>
        </p:spPr>
        <p:txBody>
          <a:bodyPr anchorCtr="0" anchor="t" bIns="45700" lIns="91425" spcFirstLastPara="1" rIns="91425" wrap="square" tIns="45700">
            <a:noAutofit/>
          </a:bodyPr>
          <a:lstStyle>
            <a:lvl1pPr indent="0" lvl="0" marL="0" marR="0" algn="l">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algn="l">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algn="l">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algn="l">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algn="l">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algn="l">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algn="l">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algn="l">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algn="l">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73" name="Shape 73"/>
        <p:cNvGrpSpPr/>
        <p:nvPr/>
      </p:nvGrpSpPr>
      <p:grpSpPr>
        <a:xfrm>
          <a:off x="0" y="0"/>
          <a:ext cx="0" cy="0"/>
          <a:chOff x="0" y="0"/>
          <a:chExt cx="0" cy="0"/>
        </a:xfrm>
      </p:grpSpPr>
      <p:sp>
        <p:nvSpPr>
          <p:cNvPr id="74" name="Google Shape;74;p10"/>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0"/>
          <p:cNvSpPr/>
          <p:nvPr>
            <p:ph idx="2" type="pic"/>
          </p:nvPr>
        </p:nvSpPr>
        <p:spPr>
          <a:xfrm>
            <a:off x="3887788" y="987425"/>
            <a:ext cx="4629150" cy="4873625"/>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2240"/>
              <a:buFont typeface="Noto Sans Symbols"/>
              <a:buNone/>
              <a:defRPr b="0" i="0" sz="3200" u="none" cap="none" strike="noStrike">
                <a:solidFill>
                  <a:schemeClr val="dk2"/>
                </a:solidFill>
                <a:latin typeface="Arial"/>
                <a:ea typeface="Arial"/>
                <a:cs typeface="Arial"/>
                <a:sym typeface="Arial"/>
              </a:defRPr>
            </a:lvl1pPr>
            <a:lvl2pPr lvl="1" marR="0" rtl="0" algn="l">
              <a:spcBef>
                <a:spcPts val="560"/>
              </a:spcBef>
              <a:spcAft>
                <a:spcPts val="0"/>
              </a:spcAft>
              <a:buClr>
                <a:schemeClr val="accent1"/>
              </a:buClr>
              <a:buSzPts val="2100"/>
              <a:buFont typeface="Noto Sans Symbols"/>
              <a:buNone/>
              <a:defRPr b="0" i="0" sz="2800" u="none" cap="none" strike="noStrike">
                <a:solidFill>
                  <a:schemeClr val="dk2"/>
                </a:solidFill>
                <a:latin typeface="Arial"/>
                <a:ea typeface="Arial"/>
                <a:cs typeface="Arial"/>
                <a:sym typeface="Arial"/>
              </a:defRPr>
            </a:lvl2pPr>
            <a:lvl3pPr lvl="2" marR="0" rtl="0" algn="l">
              <a:spcBef>
                <a:spcPts val="480"/>
              </a:spcBef>
              <a:spcAft>
                <a:spcPts val="0"/>
              </a:spcAft>
              <a:buClr>
                <a:schemeClr val="accent2"/>
              </a:buClr>
              <a:buSzPts val="2400"/>
              <a:buFont typeface="Arial"/>
              <a:buNone/>
              <a:defRPr b="0" i="0" sz="2400" u="none" cap="none" strike="noStrike">
                <a:solidFill>
                  <a:schemeClr val="dk2"/>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2"/>
                </a:solidFill>
                <a:latin typeface="Arial"/>
                <a:ea typeface="Arial"/>
                <a:cs typeface="Arial"/>
                <a:sym typeface="Arial"/>
              </a:defRPr>
            </a:lvl4pPr>
            <a:lvl5pPr lvl="4" marR="0" rtl="0" algn="l">
              <a:spcBef>
                <a:spcPts val="400"/>
              </a:spcBef>
              <a:spcAft>
                <a:spcPts val="0"/>
              </a:spcAft>
              <a:buClr>
                <a:schemeClr val="dk2"/>
              </a:buClr>
              <a:buSzPts val="2000"/>
              <a:buFont typeface="Arial"/>
              <a:buNone/>
              <a:defRPr b="0" i="0" sz="2000" u="none" cap="none" strike="noStrike">
                <a:solidFill>
                  <a:schemeClr val="dk2"/>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76" name="Google Shape;76;p10"/>
          <p:cNvSpPr txBox="1"/>
          <p:nvPr>
            <p:ph idx="1" type="body"/>
          </p:nvPr>
        </p:nvSpPr>
        <p:spPr>
          <a:xfrm>
            <a:off x="630238" y="2057400"/>
            <a:ext cx="2949575" cy="3811588"/>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SzPts val="1120"/>
              <a:buNone/>
              <a:defRPr sz="1600"/>
            </a:lvl1pPr>
            <a:lvl2pPr indent="-228600" lvl="1" marL="914400" algn="l">
              <a:spcBef>
                <a:spcPts val="280"/>
              </a:spcBef>
              <a:spcAft>
                <a:spcPts val="0"/>
              </a:spcAft>
              <a:buSzPts val="1050"/>
              <a:buNone/>
              <a:defRPr sz="1400"/>
            </a:lvl2pPr>
            <a:lvl3pPr indent="-228600" lvl="2" marL="1371600" algn="l">
              <a:spcBef>
                <a:spcPts val="240"/>
              </a:spcBef>
              <a:spcAft>
                <a:spcPts val="0"/>
              </a:spcAft>
              <a:buSzPts val="1200"/>
              <a:buFont typeface="Arial"/>
              <a:buNone/>
              <a:defRPr sz="1200"/>
            </a:lvl3pPr>
            <a:lvl4pPr indent="-228600" lvl="3" marL="1828800" algn="l">
              <a:spcBef>
                <a:spcPts val="200"/>
              </a:spcBef>
              <a:spcAft>
                <a:spcPts val="0"/>
              </a:spcAft>
              <a:buSzPts val="1000"/>
              <a:buFont typeface="Arial"/>
              <a:buNone/>
              <a:defRPr sz="1000"/>
            </a:lvl4pPr>
            <a:lvl5pPr indent="-228600" lvl="4" marL="2286000" algn="l">
              <a:spcBef>
                <a:spcPts val="200"/>
              </a:spcBef>
              <a:spcAft>
                <a:spcPts val="0"/>
              </a:spcAft>
              <a:buClr>
                <a:schemeClr val="dk2"/>
              </a:buClr>
              <a:buSzPts val="1000"/>
              <a:buFont typeface="Arial"/>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7" name="Google Shape;77;p10"/>
          <p:cNvSpPr txBox="1"/>
          <p:nvPr>
            <p:ph idx="10" type="dt"/>
          </p:nvPr>
        </p:nvSpPr>
        <p:spPr>
          <a:xfrm>
            <a:off x="6629400" y="6248400"/>
            <a:ext cx="1905000"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0"/>
          <p:cNvSpPr txBox="1"/>
          <p:nvPr>
            <p:ph idx="11" type="ftr"/>
          </p:nvPr>
        </p:nvSpPr>
        <p:spPr>
          <a:xfrm>
            <a:off x="32766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txBox="1"/>
          <p:nvPr>
            <p:ph idx="12" type="sldNum"/>
          </p:nvPr>
        </p:nvSpPr>
        <p:spPr>
          <a:xfrm>
            <a:off x="1524000" y="6248400"/>
            <a:ext cx="1295400" cy="457200"/>
          </a:xfrm>
          <a:prstGeom prst="rect">
            <a:avLst/>
          </a:prstGeom>
          <a:noFill/>
          <a:ln>
            <a:noFill/>
          </a:ln>
        </p:spPr>
        <p:txBody>
          <a:bodyPr anchorCtr="0" anchor="t" bIns="45700" lIns="91425" spcFirstLastPara="1" rIns="91425" wrap="square" tIns="45700">
            <a:noAutofit/>
          </a:bodyPr>
          <a:lstStyle>
            <a:lvl1pPr indent="0" lvl="0" marL="0" marR="0" algn="l">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algn="l">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algn="l">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algn="l">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algn="l">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algn="l">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algn="l">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algn="l">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algn="l">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524000" y="190500"/>
            <a:ext cx="7010400" cy="152717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42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0" i="0" sz="42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0" i="0" sz="42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0" i="0" sz="42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0" i="0" sz="42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0" i="0" sz="42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0" i="0" sz="42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0" i="0" sz="42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0" i="0" sz="4200" u="none" cap="none" strike="noStrike">
                <a:solidFill>
                  <a:schemeClr val="dk2"/>
                </a:solidFill>
                <a:latin typeface="Arial"/>
                <a:ea typeface="Arial"/>
                <a:cs typeface="Arial"/>
                <a:sym typeface="Arial"/>
              </a:defRPr>
            </a:lvl9pPr>
          </a:lstStyle>
          <a:p/>
        </p:txBody>
      </p:sp>
      <p:sp>
        <p:nvSpPr>
          <p:cNvPr id="11" name="Google Shape;11;p1"/>
          <p:cNvSpPr txBox="1"/>
          <p:nvPr>
            <p:ph idx="1" type="body"/>
          </p:nvPr>
        </p:nvSpPr>
        <p:spPr>
          <a:xfrm>
            <a:off x="1524000" y="1905000"/>
            <a:ext cx="7010400" cy="4114800"/>
          </a:xfrm>
          <a:prstGeom prst="rect">
            <a:avLst/>
          </a:prstGeom>
          <a:noFill/>
          <a:ln>
            <a:noFill/>
          </a:ln>
        </p:spPr>
        <p:txBody>
          <a:bodyPr anchorCtr="0" anchor="t" bIns="45700" lIns="91425" spcFirstLastPara="1" rIns="91425" wrap="square" tIns="45700">
            <a:noAutofit/>
          </a:bodyPr>
          <a:lstStyle>
            <a:lvl1pPr indent="-361950" lvl="0" marL="457200" marR="0" rtl="0" algn="l">
              <a:spcBef>
                <a:spcPts val="600"/>
              </a:spcBef>
              <a:spcAft>
                <a:spcPts val="0"/>
              </a:spcAft>
              <a:buClr>
                <a:schemeClr val="dk1"/>
              </a:buClr>
              <a:buSzPts val="2100"/>
              <a:buFont typeface="Noto Sans Symbols"/>
              <a:buChar char="🞆"/>
              <a:defRPr b="0" i="0" sz="3000" u="none" cap="none" strike="noStrike">
                <a:solidFill>
                  <a:schemeClr val="dk2"/>
                </a:solidFill>
                <a:latin typeface="Arial"/>
                <a:ea typeface="Arial"/>
                <a:cs typeface="Arial"/>
                <a:sym typeface="Arial"/>
              </a:defRPr>
            </a:lvl1pPr>
            <a:lvl2pPr indent="-361950" lvl="1" marL="914400" marR="0" rtl="0" algn="l">
              <a:spcBef>
                <a:spcPts val="560"/>
              </a:spcBef>
              <a:spcAft>
                <a:spcPts val="0"/>
              </a:spcAft>
              <a:buClr>
                <a:schemeClr val="accent1"/>
              </a:buClr>
              <a:buSzPts val="2100"/>
              <a:buFont typeface="Noto Sans Symbols"/>
              <a:buChar char="●"/>
              <a:defRPr b="0" i="0" sz="2800" u="none" cap="none" strike="noStrike">
                <a:solidFill>
                  <a:schemeClr val="dk2"/>
                </a:solidFill>
                <a:latin typeface="Arial"/>
                <a:ea typeface="Arial"/>
                <a:cs typeface="Arial"/>
                <a:sym typeface="Arial"/>
              </a:defRPr>
            </a:lvl2pPr>
            <a:lvl3pPr indent="-381000" lvl="2" marL="1371600" marR="0" rtl="0" algn="l">
              <a:spcBef>
                <a:spcPts val="480"/>
              </a:spcBef>
              <a:spcAft>
                <a:spcPts val="0"/>
              </a:spcAft>
              <a:buClr>
                <a:schemeClr val="accent2"/>
              </a:buClr>
              <a:buSzPts val="2400"/>
              <a:buFont typeface="Arial"/>
              <a:buChar char="•"/>
              <a:defRPr b="0" i="0" sz="2400" u="none" cap="none" strike="noStrike">
                <a:solidFill>
                  <a:schemeClr val="dk2"/>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2"/>
                </a:solidFill>
                <a:latin typeface="Arial"/>
                <a:ea typeface="Arial"/>
                <a:cs typeface="Arial"/>
                <a:sym typeface="Arial"/>
              </a:defRPr>
            </a:lvl4pPr>
            <a:lvl5pPr indent="-355600" lvl="4" marL="2286000" marR="0" rtl="0" algn="l">
              <a:spcBef>
                <a:spcPts val="4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6629400" y="6248400"/>
            <a:ext cx="19050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3276600" y="6248400"/>
            <a:ext cx="2895600" cy="4572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1524000" y="6248400"/>
            <a:ext cx="1295400" cy="4572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l">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l">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l">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l">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l">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l">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l">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l">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15" name="Google Shape;15;p1"/>
          <p:cNvCxnSpPr/>
          <p:nvPr/>
        </p:nvCxnSpPr>
        <p:spPr>
          <a:xfrm rot="10800000">
            <a:off x="1371600" y="304800"/>
            <a:ext cx="0" cy="1295400"/>
          </a:xfrm>
          <a:prstGeom prst="straightConnector1">
            <a:avLst/>
          </a:prstGeom>
          <a:noFill/>
          <a:ln cap="flat" cmpd="sng" w="38100">
            <a:solidFill>
              <a:schemeClr val="dk2"/>
            </a:solidFill>
            <a:prstDash val="solid"/>
            <a:round/>
            <a:headEnd len="med" w="med" type="none"/>
            <a:tailEnd len="med" w="med" type="none"/>
          </a:ln>
        </p:spPr>
      </p:cxnSp>
      <p:sp>
        <p:nvSpPr>
          <p:cNvPr id="16" name="Google Shape;16;p1"/>
          <p:cNvSpPr/>
          <p:nvPr/>
        </p:nvSpPr>
        <p:spPr>
          <a:xfrm>
            <a:off x="152400" y="838200"/>
            <a:ext cx="228600" cy="2286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7" name="Google Shape;17;p1"/>
          <p:cNvSpPr/>
          <p:nvPr/>
        </p:nvSpPr>
        <p:spPr>
          <a:xfrm>
            <a:off x="539750" y="838200"/>
            <a:ext cx="228600" cy="2286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8" name="Google Shape;18;p1"/>
          <p:cNvSpPr/>
          <p:nvPr/>
        </p:nvSpPr>
        <p:spPr>
          <a:xfrm>
            <a:off x="927100" y="838200"/>
            <a:ext cx="228600" cy="2286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7.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2.png"/><Relationship Id="rId5"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3"/>
          <p:cNvSpPr txBox="1"/>
          <p:nvPr/>
        </p:nvSpPr>
        <p:spPr>
          <a:xfrm>
            <a:off x="1547664" y="476672"/>
            <a:ext cx="7345363" cy="49859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5400" u="none" cap="none" strike="noStrike">
                <a:solidFill>
                  <a:schemeClr val="dk1"/>
                </a:solidFill>
                <a:latin typeface="Arial"/>
                <a:ea typeface="Arial"/>
                <a:cs typeface="Arial"/>
                <a:sym typeface="Arial"/>
              </a:rPr>
              <a:t>Learning by doing</a:t>
            </a:r>
            <a:endParaRPr/>
          </a:p>
          <a:p>
            <a:pPr indent="0" lvl="0" marL="0" marR="0" rtl="0" algn="l">
              <a:spcBef>
                <a:spcPts val="0"/>
              </a:spcBef>
              <a:spcAft>
                <a:spcPts val="0"/>
              </a:spcAft>
              <a:buNone/>
            </a:pPr>
            <a:r>
              <a:t/>
            </a:r>
            <a:endParaRPr b="0" i="0" sz="4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US" sz="4400" u="none" cap="none" strike="noStrike">
                <a:solidFill>
                  <a:schemeClr val="dk1"/>
                </a:solidFill>
                <a:latin typeface="Arial"/>
                <a:ea typeface="Arial"/>
                <a:cs typeface="Arial"/>
                <a:sym typeface="Arial"/>
              </a:rPr>
              <a:t>Digitization of cold war and</a:t>
            </a:r>
            <a:endParaRPr/>
          </a:p>
          <a:p>
            <a:pPr indent="0" lvl="0" marL="0" marR="0" rtl="0" algn="l">
              <a:spcBef>
                <a:spcPts val="0"/>
              </a:spcBef>
              <a:spcAft>
                <a:spcPts val="0"/>
              </a:spcAft>
              <a:buNone/>
            </a:pPr>
            <a:r>
              <a:rPr b="0" i="0" lang="en-US" sz="4400" u="none" cap="none" strike="noStrike">
                <a:solidFill>
                  <a:schemeClr val="dk1"/>
                </a:solidFill>
                <a:latin typeface="Arial"/>
                <a:ea typeface="Arial"/>
                <a:cs typeface="Arial"/>
                <a:sym typeface="Arial"/>
              </a:rPr>
              <a:t>human rights AV collections at OSA using ffmpeg-based solutions_</a:t>
            </a:r>
            <a:r>
              <a:rPr b="0" i="0" lang="en-US" sz="4400" u="none" cap="none" strike="noStrike">
                <a:solidFill>
                  <a:srgbClr val="C00000"/>
                </a:solidFill>
                <a:latin typeface="Arial"/>
                <a:ea typeface="Arial"/>
                <a:cs typeface="Arial"/>
                <a:sym typeface="Arial"/>
              </a:rPr>
              <a:t>a case study</a:t>
            </a:r>
            <a:endParaRPr b="0" i="0" sz="4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i="0" sz="4400" u="none" cap="none" strike="noStrike">
              <a:solidFill>
                <a:schemeClr val="dk1"/>
              </a:solidFill>
              <a:latin typeface="Arial"/>
              <a:ea typeface="Arial"/>
              <a:cs typeface="Arial"/>
              <a:sym typeface="Arial"/>
            </a:endParaRPr>
          </a:p>
        </p:txBody>
      </p:sp>
      <p:sp>
        <p:nvSpPr>
          <p:cNvPr id="98" name="Google Shape;98;p13"/>
          <p:cNvSpPr txBox="1"/>
          <p:nvPr/>
        </p:nvSpPr>
        <p:spPr>
          <a:xfrm>
            <a:off x="1547664" y="5013176"/>
            <a:ext cx="6695505" cy="15696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3200" u="none" cap="none" strike="noStrike">
                <a:solidFill>
                  <a:schemeClr val="dk1"/>
                </a:solidFill>
                <a:latin typeface="Arial"/>
                <a:ea typeface="Arial"/>
                <a:cs typeface="Arial"/>
                <a:sym typeface="Arial"/>
              </a:rPr>
              <a:t>Zsuzsanna Zadori</a:t>
            </a:r>
            <a:endParaRPr/>
          </a:p>
          <a:p>
            <a:pPr indent="0" lvl="0" marL="0" marR="0" rtl="0" algn="l">
              <a:spcBef>
                <a:spcPts val="0"/>
              </a:spcBef>
              <a:spcAft>
                <a:spcPts val="0"/>
              </a:spcAft>
              <a:buNone/>
            </a:pPr>
            <a:r>
              <a:rPr b="0" i="0" lang="en-US" sz="3200" u="none" cap="none" strike="noStrike">
                <a:solidFill>
                  <a:schemeClr val="dk1"/>
                </a:solidFill>
                <a:latin typeface="Arial"/>
                <a:ea typeface="Arial"/>
                <a:cs typeface="Arial"/>
                <a:sym typeface="Arial"/>
              </a:rPr>
              <a:t>Head of AV Unit OSA  zadori@ceu.edu</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2"/>
          <p:cNvSpPr txBox="1"/>
          <p:nvPr>
            <p:ph type="title"/>
          </p:nvPr>
        </p:nvSpPr>
        <p:spPr>
          <a:xfrm>
            <a:off x="1547664" y="332656"/>
            <a:ext cx="6986736" cy="138501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Soviet and Russian TV</a:t>
            </a:r>
            <a:br>
              <a:rPr lang="en-US"/>
            </a:br>
            <a:r>
              <a:rPr lang="en-US">
                <a:solidFill>
                  <a:schemeClr val="dk1"/>
                </a:solidFill>
              </a:rPr>
              <a:t>monitoring</a:t>
            </a:r>
            <a:r>
              <a:rPr lang="en-US">
                <a:solidFill>
                  <a:srgbClr val="C00000"/>
                </a:solidFill>
              </a:rPr>
              <a:t> </a:t>
            </a:r>
            <a:r>
              <a:rPr b="1" lang="en-US">
                <a:solidFill>
                  <a:srgbClr val="C00000"/>
                </a:solidFill>
              </a:rPr>
              <a:t>1985-1994</a:t>
            </a:r>
            <a:endParaRPr/>
          </a:p>
        </p:txBody>
      </p:sp>
      <p:pic>
        <p:nvPicPr>
          <p:cNvPr id="167" name="Google Shape;167;p22"/>
          <p:cNvPicPr preferRelativeResize="0"/>
          <p:nvPr>
            <p:ph idx="2" type="body"/>
          </p:nvPr>
        </p:nvPicPr>
        <p:blipFill rotWithShape="1">
          <a:blip r:embed="rId3">
            <a:alphaModFix/>
          </a:blip>
          <a:srcRect b="0" l="0" r="0" t="0"/>
          <a:stretch/>
        </p:blipFill>
        <p:spPr>
          <a:xfrm>
            <a:off x="2806700" y="2128837"/>
            <a:ext cx="6337300" cy="4729163"/>
          </a:xfrm>
          <a:prstGeom prst="rect">
            <a:avLst/>
          </a:prstGeom>
          <a:noFill/>
          <a:ln>
            <a:noFill/>
          </a:ln>
        </p:spPr>
      </p:pic>
      <p:sp>
        <p:nvSpPr>
          <p:cNvPr id="168" name="Google Shape;168;p22"/>
          <p:cNvSpPr txBox="1"/>
          <p:nvPr/>
        </p:nvSpPr>
        <p:spPr>
          <a:xfrm>
            <a:off x="899592" y="2060848"/>
            <a:ext cx="1728192" cy="38164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840 hours of Soviet Central Television 1985-1991 and Ostankino Television 1992-1994</a:t>
            </a:r>
            <a:endParaRPr/>
          </a:p>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monitoring </a:t>
            </a:r>
            <a:endParaRPr/>
          </a:p>
          <a:p>
            <a:pPr indent="0" lvl="0" marL="0" marR="0" rtl="0" algn="l">
              <a:spcBef>
                <a:spcPts val="0"/>
              </a:spcBef>
              <a:spcAft>
                <a:spcPts val="0"/>
              </a:spcAft>
              <a:buNone/>
            </a:pPr>
            <a:r>
              <a:t/>
            </a:r>
            <a:endParaRPr b="0" i="0" sz="1800" u="none" cap="none" strike="noStrike">
              <a:solidFill>
                <a:schemeClr val="accent6"/>
              </a:solidFill>
              <a:latin typeface="Arial"/>
              <a:ea typeface="Arial"/>
              <a:cs typeface="Arial"/>
              <a:sym typeface="Arial"/>
            </a:endParaRPr>
          </a:p>
          <a:p>
            <a:pPr indent="0" lvl="0" marL="0" marR="0" rtl="0" algn="l">
              <a:spcBef>
                <a:spcPts val="0"/>
              </a:spcBef>
              <a:spcAft>
                <a:spcPts val="0"/>
              </a:spcAft>
              <a:buNone/>
            </a:pPr>
            <a:r>
              <a:rPr b="0" i="0" lang="en-US" sz="4000" u="none" cap="none" strike="noStrike">
                <a:solidFill>
                  <a:schemeClr val="accent6"/>
                </a:solidFill>
                <a:latin typeface="Arial"/>
                <a:ea typeface="Arial"/>
                <a:cs typeface="Arial"/>
                <a:sym typeface="Arial"/>
              </a:rPr>
              <a:t>VHS PAL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3"/>
          <p:cNvSpPr txBox="1"/>
          <p:nvPr>
            <p:ph type="title"/>
          </p:nvPr>
        </p:nvSpPr>
        <p:spPr>
          <a:xfrm>
            <a:off x="1547813" y="333375"/>
            <a:ext cx="7010400" cy="1582738"/>
          </a:xfrm>
          <a:prstGeom prst="rect">
            <a:avLst/>
          </a:prstGeom>
          <a:solidFill>
            <a:schemeClr val="lt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IHRLI Video Materials on the Former Yugoslavia Wars</a:t>
            </a:r>
            <a:br>
              <a:rPr lang="en-US"/>
            </a:br>
            <a:r>
              <a:rPr lang="en-US">
                <a:solidFill>
                  <a:srgbClr val="C00000"/>
                </a:solidFill>
              </a:rPr>
              <a:t>1990-1995</a:t>
            </a:r>
            <a:endParaRPr>
              <a:solidFill>
                <a:srgbClr val="C00000"/>
              </a:solidFill>
            </a:endParaRPr>
          </a:p>
        </p:txBody>
      </p:sp>
      <p:sp>
        <p:nvSpPr>
          <p:cNvPr id="175" name="Google Shape;175;p23"/>
          <p:cNvSpPr txBox="1"/>
          <p:nvPr/>
        </p:nvSpPr>
        <p:spPr>
          <a:xfrm>
            <a:off x="6660232" y="2348880"/>
            <a:ext cx="2016125" cy="46474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Noto Sans Symbols"/>
              <a:buNone/>
            </a:pPr>
            <a:r>
              <a:rPr b="0" i="0" lang="en-US" sz="1800" u="none" cap="none" strike="noStrike">
                <a:solidFill>
                  <a:schemeClr val="dk1"/>
                </a:solidFill>
                <a:latin typeface="Arial"/>
                <a:ea typeface="Arial"/>
                <a:cs typeface="Arial"/>
                <a:sym typeface="Arial"/>
              </a:rPr>
              <a:t>Donation by Cherif Bassiouni, Chairman of the UN Commission of Experts and President of the International Human Rights Law Institute (IHRLI) at DePaul University, Chicago, Illinois</a:t>
            </a:r>
            <a:endParaRPr/>
          </a:p>
          <a:p>
            <a:pPr indent="0" lvl="0" marL="0" marR="0" rtl="0" algn="l">
              <a:spcBef>
                <a:spcPts val="0"/>
              </a:spcBef>
              <a:spcAft>
                <a:spcPts val="0"/>
              </a:spcAft>
              <a:buClr>
                <a:schemeClr val="accent6"/>
              </a:buClr>
              <a:buSzPts val="4000"/>
              <a:buFont typeface="Noto Sans Symbols"/>
              <a:buNone/>
            </a:pPr>
            <a:r>
              <a:rPr b="0" i="0" lang="en-US" sz="4000" u="none" cap="none" strike="noStrike">
                <a:solidFill>
                  <a:schemeClr val="accent6"/>
                </a:solidFill>
                <a:latin typeface="Arial"/>
                <a:ea typeface="Arial"/>
                <a:cs typeface="Arial"/>
                <a:sym typeface="Arial"/>
              </a:rPr>
              <a:t>VHS NTSC</a:t>
            </a:r>
            <a:endParaRPr/>
          </a:p>
        </p:txBody>
      </p:sp>
      <p:pic>
        <p:nvPicPr>
          <p:cNvPr id="176" name="Google Shape;176;p23"/>
          <p:cNvPicPr preferRelativeResize="0"/>
          <p:nvPr>
            <p:ph idx="1" type="body"/>
          </p:nvPr>
        </p:nvPicPr>
        <p:blipFill rotWithShape="1">
          <a:blip r:embed="rId3">
            <a:alphaModFix/>
          </a:blip>
          <a:srcRect b="0" l="0" r="0" t="0"/>
          <a:stretch/>
        </p:blipFill>
        <p:spPr>
          <a:xfrm>
            <a:off x="-9525" y="2659063"/>
            <a:ext cx="6381750" cy="420211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4"/>
          <p:cNvSpPr txBox="1"/>
          <p:nvPr>
            <p:ph type="title"/>
          </p:nvPr>
        </p:nvSpPr>
        <p:spPr>
          <a:xfrm>
            <a:off x="1619672" y="332656"/>
            <a:ext cx="6938541" cy="131187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Videos on regime change in Hungary </a:t>
            </a:r>
            <a:r>
              <a:rPr lang="en-US">
                <a:solidFill>
                  <a:srgbClr val="C00000"/>
                </a:solidFill>
              </a:rPr>
              <a:t>1988-1996</a:t>
            </a:r>
            <a:endParaRPr/>
          </a:p>
        </p:txBody>
      </p:sp>
      <p:pic>
        <p:nvPicPr>
          <p:cNvPr id="183" name="Google Shape;183;p24"/>
          <p:cNvPicPr preferRelativeResize="0"/>
          <p:nvPr/>
        </p:nvPicPr>
        <p:blipFill rotWithShape="1">
          <a:blip r:embed="rId3">
            <a:alphaModFix/>
          </a:blip>
          <a:srcRect b="0" l="0" r="0" t="0"/>
          <a:stretch/>
        </p:blipFill>
        <p:spPr>
          <a:xfrm>
            <a:off x="900113" y="2420938"/>
            <a:ext cx="1870075" cy="1152525"/>
          </a:xfrm>
          <a:prstGeom prst="rect">
            <a:avLst/>
          </a:prstGeom>
          <a:noFill/>
          <a:ln>
            <a:noFill/>
          </a:ln>
        </p:spPr>
      </p:pic>
      <p:sp>
        <p:nvSpPr>
          <p:cNvPr id="184" name="Google Shape;184;p24"/>
          <p:cNvSpPr txBox="1"/>
          <p:nvPr/>
        </p:nvSpPr>
        <p:spPr>
          <a:xfrm>
            <a:off x="827088" y="3716338"/>
            <a:ext cx="1873250" cy="32624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Noto Sans Symbols"/>
              <a:buNone/>
            </a:pPr>
            <a:r>
              <a:rPr b="0" i="0" lang="en-US" sz="1800" u="none" cap="none" strike="noStrike">
                <a:solidFill>
                  <a:schemeClr val="dk1"/>
                </a:solidFill>
                <a:latin typeface="Arial"/>
                <a:ea typeface="Arial"/>
                <a:cs typeface="Arial"/>
                <a:sym typeface="Arial"/>
              </a:rPr>
              <a:t>3000 h of video from an </a:t>
            </a:r>
            <a:r>
              <a:rPr b="1" i="0" lang="en-US" sz="1800" u="none" cap="none" strike="noStrike">
                <a:solidFill>
                  <a:schemeClr val="dk1"/>
                </a:solidFill>
                <a:latin typeface="Arial"/>
                <a:ea typeface="Arial"/>
                <a:cs typeface="Arial"/>
                <a:sym typeface="Arial"/>
              </a:rPr>
              <a:t>independent </a:t>
            </a:r>
            <a:r>
              <a:rPr b="0" i="0" lang="en-US" sz="1800" u="none" cap="none" strike="noStrike">
                <a:solidFill>
                  <a:schemeClr val="dk1"/>
                </a:solidFill>
                <a:latin typeface="Arial"/>
                <a:ea typeface="Arial"/>
                <a:cs typeface="Arial"/>
                <a:sym typeface="Arial"/>
              </a:rPr>
              <a:t>media group.</a:t>
            </a:r>
            <a:endParaRPr/>
          </a:p>
          <a:p>
            <a:pPr indent="0" lvl="0" marL="0" marR="0" rtl="0" algn="l">
              <a:spcBef>
                <a:spcPts val="0"/>
              </a:spcBef>
              <a:spcAft>
                <a:spcPts val="0"/>
              </a:spcAft>
              <a:buClr>
                <a:schemeClr val="dk1"/>
              </a:buClr>
              <a:buSzPts val="1800"/>
              <a:buFont typeface="Noto Sans Symbols"/>
              <a:buNone/>
            </a:pPr>
            <a:r>
              <a:rPr b="0" i="0" lang="en-US" sz="1800" u="none" cap="none" strike="noStrike">
                <a:solidFill>
                  <a:schemeClr val="dk1"/>
                </a:solidFill>
                <a:latin typeface="Arial"/>
                <a:ea typeface="Arial"/>
                <a:cs typeface="Arial"/>
                <a:sym typeface="Arial"/>
              </a:rPr>
              <a:t>Opposition movements, demonstrations, </a:t>
            </a:r>
            <a:r>
              <a:rPr b="0" i="0" lang="en-US" sz="4000" u="none" cap="none" strike="noStrike">
                <a:solidFill>
                  <a:schemeClr val="accent6"/>
                </a:solidFill>
                <a:latin typeface="Arial"/>
                <a:ea typeface="Arial"/>
                <a:cs typeface="Arial"/>
                <a:sym typeface="Arial"/>
              </a:rPr>
              <a:t>S-VHS PAL</a:t>
            </a:r>
            <a:endParaRPr/>
          </a:p>
        </p:txBody>
      </p:sp>
      <p:pic>
        <p:nvPicPr>
          <p:cNvPr id="185" name="Google Shape;185;p24"/>
          <p:cNvPicPr preferRelativeResize="0"/>
          <p:nvPr>
            <p:ph idx="1" type="body"/>
          </p:nvPr>
        </p:nvPicPr>
        <p:blipFill rotWithShape="1">
          <a:blip r:embed="rId4">
            <a:alphaModFix/>
          </a:blip>
          <a:srcRect b="0" l="0" r="0" t="0"/>
          <a:stretch/>
        </p:blipFill>
        <p:spPr>
          <a:xfrm>
            <a:off x="3000375" y="2382838"/>
            <a:ext cx="6143625" cy="447516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25"/>
          <p:cNvSpPr txBox="1"/>
          <p:nvPr>
            <p:ph type="title"/>
          </p:nvPr>
        </p:nvSpPr>
        <p:spPr>
          <a:xfrm>
            <a:off x="1619250" y="188913"/>
            <a:ext cx="7010400" cy="152717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Soviet Propaganda Film Collection </a:t>
            </a:r>
            <a:r>
              <a:rPr b="1" lang="en-US">
                <a:solidFill>
                  <a:srgbClr val="C00000"/>
                </a:solidFill>
              </a:rPr>
              <a:t>1947-1987</a:t>
            </a:r>
            <a:r>
              <a:rPr lang="en-US"/>
              <a:t>	</a:t>
            </a:r>
            <a:endParaRPr/>
          </a:p>
        </p:txBody>
      </p:sp>
      <p:pic>
        <p:nvPicPr>
          <p:cNvPr id="192" name="Google Shape;192;p25"/>
          <p:cNvPicPr preferRelativeResize="0"/>
          <p:nvPr>
            <p:ph idx="1" type="body"/>
          </p:nvPr>
        </p:nvPicPr>
        <p:blipFill rotWithShape="1">
          <a:blip r:embed="rId3">
            <a:alphaModFix/>
          </a:blip>
          <a:srcRect b="0" l="0" r="0" t="0"/>
          <a:stretch/>
        </p:blipFill>
        <p:spPr>
          <a:xfrm>
            <a:off x="3541713" y="2936875"/>
            <a:ext cx="5602287" cy="3921125"/>
          </a:xfrm>
          <a:prstGeom prst="rect">
            <a:avLst/>
          </a:prstGeom>
          <a:noFill/>
          <a:ln>
            <a:noFill/>
          </a:ln>
        </p:spPr>
      </p:pic>
      <p:pic>
        <p:nvPicPr>
          <p:cNvPr id="193" name="Google Shape;193;p25"/>
          <p:cNvPicPr preferRelativeResize="0"/>
          <p:nvPr/>
        </p:nvPicPr>
        <p:blipFill rotWithShape="1">
          <a:blip r:embed="rId4">
            <a:alphaModFix/>
          </a:blip>
          <a:srcRect b="0" l="0" r="0" t="0"/>
          <a:stretch/>
        </p:blipFill>
        <p:spPr>
          <a:xfrm>
            <a:off x="-4175" y="4446587"/>
            <a:ext cx="3471863" cy="2411413"/>
          </a:xfrm>
          <a:prstGeom prst="rect">
            <a:avLst/>
          </a:prstGeom>
          <a:noFill/>
          <a:ln>
            <a:noFill/>
          </a:ln>
        </p:spPr>
      </p:pic>
      <p:sp>
        <p:nvSpPr>
          <p:cNvPr id="194" name="Google Shape;194;p25"/>
          <p:cNvSpPr txBox="1"/>
          <p:nvPr/>
        </p:nvSpPr>
        <p:spPr>
          <a:xfrm>
            <a:off x="179512" y="2636912"/>
            <a:ext cx="3384376" cy="23698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Popular science, industry, agricultural, army, nature, music, youth and sport films, and also some newsreels. </a:t>
            </a:r>
            <a:r>
              <a:rPr b="0" i="0" lang="en-US" sz="4000" u="none" cap="none" strike="noStrike">
                <a:solidFill>
                  <a:schemeClr val="accent6"/>
                </a:solidFill>
                <a:latin typeface="Arial"/>
                <a:ea typeface="Arial"/>
                <a:cs typeface="Arial"/>
                <a:sym typeface="Arial"/>
              </a:rPr>
              <a:t>16mm</a:t>
            </a:r>
            <a:endParaRPr b="1" i="0" sz="4000" u="none" cap="none" strike="noStrike">
              <a:solidFill>
                <a:srgbClr val="FFFFFF"/>
              </a:solidFill>
              <a:latin typeface="Arial"/>
              <a:ea typeface="Arial"/>
              <a:cs typeface="Arial"/>
              <a:sym typeface="Arial"/>
            </a:endParaRPr>
          </a:p>
          <a:p>
            <a:pPr indent="0" lvl="0" marL="0" marR="0" rtl="0" algn="l">
              <a:spcBef>
                <a:spcPts val="0"/>
              </a:spcBef>
              <a:spcAft>
                <a:spcPts val="0"/>
              </a:spcAft>
              <a:buNone/>
            </a:pPr>
            <a:r>
              <a:t/>
            </a:r>
            <a:endParaRPr b="1" i="0" sz="1800" u="none" cap="none" strike="noStrike">
              <a:solidFill>
                <a:srgbClr val="FFFFFF"/>
              </a:solidFill>
              <a:latin typeface="Arial"/>
              <a:ea typeface="Arial"/>
              <a:cs typeface="Arial"/>
              <a:sym typeface="Arial"/>
            </a:endParaRPr>
          </a:p>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26"/>
          <p:cNvSpPr txBox="1"/>
          <p:nvPr>
            <p:ph type="title"/>
          </p:nvPr>
        </p:nvSpPr>
        <p:spPr>
          <a:xfrm>
            <a:off x="1619250" y="836613"/>
            <a:ext cx="7010400" cy="131127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RFE / RL </a:t>
            </a:r>
            <a:r>
              <a:rPr lang="en-US">
                <a:solidFill>
                  <a:srgbClr val="C00000"/>
                </a:solidFill>
              </a:rPr>
              <a:t>1953-1995</a:t>
            </a:r>
            <a:br>
              <a:rPr lang="en-US"/>
            </a:br>
            <a:r>
              <a:rPr lang="en-US"/>
              <a:t>Russian language</a:t>
            </a:r>
            <a:br>
              <a:rPr lang="en-US"/>
            </a:br>
            <a:r>
              <a:rPr lang="en-US"/>
              <a:t>Broadcast Archive</a:t>
            </a:r>
            <a:br>
              <a:rPr b="1" lang="en-US"/>
            </a:br>
            <a:r>
              <a:rPr lang="en-US"/>
              <a:t>	</a:t>
            </a:r>
            <a:endParaRPr/>
          </a:p>
        </p:txBody>
      </p:sp>
      <p:pic>
        <p:nvPicPr>
          <p:cNvPr id="201" name="Google Shape;201;p26"/>
          <p:cNvPicPr preferRelativeResize="0"/>
          <p:nvPr>
            <p:ph idx="1" type="body"/>
          </p:nvPr>
        </p:nvPicPr>
        <p:blipFill rotWithShape="1">
          <a:blip r:embed="rId3">
            <a:alphaModFix/>
          </a:blip>
          <a:srcRect b="0" l="0" r="0" t="0"/>
          <a:stretch/>
        </p:blipFill>
        <p:spPr>
          <a:xfrm>
            <a:off x="3442705" y="2360536"/>
            <a:ext cx="5700712" cy="4510088"/>
          </a:xfrm>
          <a:prstGeom prst="rect">
            <a:avLst/>
          </a:prstGeom>
          <a:noFill/>
          <a:ln>
            <a:noFill/>
          </a:ln>
        </p:spPr>
      </p:pic>
      <p:pic>
        <p:nvPicPr>
          <p:cNvPr id="202" name="Google Shape;202;p26"/>
          <p:cNvPicPr preferRelativeResize="0"/>
          <p:nvPr/>
        </p:nvPicPr>
        <p:blipFill rotWithShape="1">
          <a:blip r:embed="rId4">
            <a:alphaModFix/>
          </a:blip>
          <a:srcRect b="0" l="0" r="0" t="0"/>
          <a:stretch/>
        </p:blipFill>
        <p:spPr>
          <a:xfrm>
            <a:off x="6875462" y="0"/>
            <a:ext cx="2268538" cy="2133600"/>
          </a:xfrm>
          <a:prstGeom prst="rect">
            <a:avLst/>
          </a:prstGeom>
          <a:noFill/>
          <a:ln>
            <a:noFill/>
          </a:ln>
        </p:spPr>
      </p:pic>
      <p:sp>
        <p:nvSpPr>
          <p:cNvPr id="203" name="Google Shape;203;p26"/>
          <p:cNvSpPr txBox="1"/>
          <p:nvPr/>
        </p:nvSpPr>
        <p:spPr>
          <a:xfrm>
            <a:off x="1475656" y="3140968"/>
            <a:ext cx="1728192" cy="29238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26’147 unique audio files that were produced and broadcast by RFE/RL’s Russian Services.</a:t>
            </a:r>
            <a:endParaRPr/>
          </a:p>
          <a:p>
            <a:pPr indent="0" lvl="0" marL="0" marR="0" rtl="0" algn="l">
              <a:spcBef>
                <a:spcPts val="0"/>
              </a:spcBef>
              <a:spcAft>
                <a:spcPts val="0"/>
              </a:spcAft>
              <a:buNone/>
            </a:pPr>
            <a:r>
              <a:rPr b="0" i="0" lang="en-US" sz="4000" u="none" cap="none" strike="noStrike">
                <a:solidFill>
                  <a:schemeClr val="accent6"/>
                </a:solidFill>
                <a:latin typeface="Arial"/>
                <a:ea typeface="Arial"/>
                <a:cs typeface="Arial"/>
                <a:sym typeface="Arial"/>
              </a:rPr>
              <a:t>MP3</a:t>
            </a:r>
            <a:endParaRPr b="0" i="0" sz="4000" u="none" cap="none" strike="noStrike">
              <a:solidFill>
                <a:schemeClr val="accent6"/>
              </a:solidFill>
              <a:latin typeface="Arial"/>
              <a:ea typeface="Arial"/>
              <a:cs typeface="Arial"/>
              <a:sym typeface="Arial"/>
            </a:endParaRPr>
          </a:p>
          <a:p>
            <a:pPr indent="0" lvl="0" marL="0" marR="0" rtl="0" algn="l">
              <a:spcBef>
                <a:spcPts val="0"/>
              </a:spcBef>
              <a:spcAft>
                <a:spcPts val="0"/>
              </a:spcAft>
              <a:buNone/>
            </a:pPr>
            <a:r>
              <a:t/>
            </a:r>
            <a:endParaRPr b="1" i="0" sz="1800" u="none" cap="none" strike="noStrike">
              <a:solidFill>
                <a:srgbClr val="FFFFFF"/>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27"/>
          <p:cNvSpPr txBox="1"/>
          <p:nvPr>
            <p:ph type="title"/>
          </p:nvPr>
        </p:nvSpPr>
        <p:spPr>
          <a:xfrm>
            <a:off x="1547813" y="333375"/>
            <a:ext cx="7010400" cy="1223963"/>
          </a:xfrm>
          <a:prstGeom prst="rect">
            <a:avLst/>
          </a:prstGeom>
          <a:solidFill>
            <a:schemeClr val="lt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br>
              <a:rPr b="1" lang="en-US"/>
            </a:br>
            <a:r>
              <a:rPr lang="en-US"/>
              <a:t>Monitoring of the Iraqi Television </a:t>
            </a:r>
            <a:r>
              <a:rPr lang="en-US">
                <a:solidFill>
                  <a:srgbClr val="C00000"/>
                </a:solidFill>
              </a:rPr>
              <a:t>2003</a:t>
            </a:r>
            <a:br>
              <a:rPr lang="en-US"/>
            </a:br>
            <a:endParaRPr>
              <a:solidFill>
                <a:srgbClr val="C00000"/>
              </a:solidFill>
            </a:endParaRPr>
          </a:p>
        </p:txBody>
      </p:sp>
      <p:sp>
        <p:nvSpPr>
          <p:cNvPr id="210" name="Google Shape;210;p27"/>
          <p:cNvSpPr txBox="1"/>
          <p:nvPr/>
        </p:nvSpPr>
        <p:spPr>
          <a:xfrm>
            <a:off x="6659563" y="1989138"/>
            <a:ext cx="2016125" cy="437042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Noto Sans Symbols"/>
              <a:buNone/>
            </a:pPr>
            <a:r>
              <a:rPr b="0" i="0" lang="en-US" sz="1800" u="none" cap="none" strike="noStrike">
                <a:solidFill>
                  <a:schemeClr val="dk1"/>
                </a:solidFill>
                <a:latin typeface="Arial"/>
                <a:ea typeface="Arial"/>
                <a:cs typeface="Arial"/>
                <a:sym typeface="Arial"/>
              </a:rPr>
              <a:t>Off-air recordings by OSA of patriotic news and propaganda, broadcast by Iraqi State Television during the first three weeks of the 2003 American-led invasion of Iraq.</a:t>
            </a:r>
            <a:endParaRPr/>
          </a:p>
          <a:p>
            <a:pPr indent="0" lvl="0" marL="0" marR="0" rtl="0" algn="l">
              <a:spcBef>
                <a:spcPts val="0"/>
              </a:spcBef>
              <a:spcAft>
                <a:spcPts val="0"/>
              </a:spcAft>
              <a:buClr>
                <a:schemeClr val="accent6"/>
              </a:buClr>
              <a:buSzPts val="4000"/>
              <a:buFont typeface="Noto Sans Symbols"/>
              <a:buNone/>
            </a:pPr>
            <a:r>
              <a:rPr b="0" i="0" lang="en-US" sz="4000" u="none" cap="none" strike="noStrike">
                <a:solidFill>
                  <a:schemeClr val="accent6"/>
                </a:solidFill>
                <a:latin typeface="Arial"/>
                <a:ea typeface="Arial"/>
                <a:cs typeface="Arial"/>
                <a:sym typeface="Arial"/>
              </a:rPr>
              <a:t>VHS PAL</a:t>
            </a:r>
            <a:endParaRPr/>
          </a:p>
        </p:txBody>
      </p:sp>
      <p:pic>
        <p:nvPicPr>
          <p:cNvPr id="211" name="Google Shape;211;p27"/>
          <p:cNvPicPr preferRelativeResize="0"/>
          <p:nvPr>
            <p:ph idx="1" type="body"/>
          </p:nvPr>
        </p:nvPicPr>
        <p:blipFill rotWithShape="1">
          <a:blip r:embed="rId3">
            <a:alphaModFix/>
          </a:blip>
          <a:srcRect b="0" l="0" r="0" t="0"/>
          <a:stretch/>
        </p:blipFill>
        <p:spPr>
          <a:xfrm>
            <a:off x="0" y="2106613"/>
            <a:ext cx="6516688" cy="475138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28"/>
          <p:cNvSpPr txBox="1"/>
          <p:nvPr>
            <p:ph type="title"/>
          </p:nvPr>
        </p:nvSpPr>
        <p:spPr>
          <a:xfrm>
            <a:off x="1547813" y="333375"/>
            <a:ext cx="7010400" cy="1223963"/>
          </a:xfrm>
          <a:prstGeom prst="rect">
            <a:avLst/>
          </a:prstGeom>
          <a:solidFill>
            <a:schemeClr val="lt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br>
              <a:rPr b="1" lang="en-US"/>
            </a:br>
            <a:r>
              <a:rPr lang="en-US"/>
              <a:t>PHR Training Videos </a:t>
            </a:r>
            <a:br>
              <a:rPr lang="en-US"/>
            </a:br>
            <a:r>
              <a:rPr lang="en-US">
                <a:solidFill>
                  <a:srgbClr val="C00000"/>
                </a:solidFill>
              </a:rPr>
              <a:t>1995-1999</a:t>
            </a:r>
            <a:br>
              <a:rPr b="1" lang="en-US"/>
            </a:br>
            <a:endParaRPr b="1">
              <a:solidFill>
                <a:srgbClr val="C00000"/>
              </a:solidFill>
            </a:endParaRPr>
          </a:p>
        </p:txBody>
      </p:sp>
      <p:sp>
        <p:nvSpPr>
          <p:cNvPr id="218" name="Google Shape;218;p28"/>
          <p:cNvSpPr txBox="1"/>
          <p:nvPr/>
        </p:nvSpPr>
        <p:spPr>
          <a:xfrm>
            <a:off x="6875463" y="2060575"/>
            <a:ext cx="2017712" cy="46474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Noto Sans Symbols"/>
              <a:buNone/>
            </a:pPr>
            <a:r>
              <a:rPr b="0" i="0" lang="en-US" sz="1800" u="none" cap="none" strike="noStrike">
                <a:solidFill>
                  <a:schemeClr val="dk1"/>
                </a:solidFill>
                <a:latin typeface="Arial"/>
                <a:ea typeface="Arial"/>
                <a:cs typeface="Arial"/>
                <a:sym typeface="Arial"/>
              </a:rPr>
              <a:t>Programs and footage from 1995-1999 on Physicians for Human Rights' work to identify victims of the Srebrenica massacre, including educational programs as well.</a:t>
            </a:r>
            <a:endParaRPr/>
          </a:p>
          <a:p>
            <a:pPr indent="0" lvl="0" marL="0" marR="0" rtl="0" algn="l">
              <a:spcBef>
                <a:spcPts val="0"/>
              </a:spcBef>
              <a:spcAft>
                <a:spcPts val="0"/>
              </a:spcAft>
              <a:buClr>
                <a:schemeClr val="accent6"/>
              </a:buClr>
              <a:buSzPts val="4000"/>
              <a:buFont typeface="Noto Sans Symbols"/>
              <a:buNone/>
            </a:pPr>
            <a:r>
              <a:rPr b="0" i="0" lang="en-US" sz="4000" u="none" cap="none" strike="noStrike">
                <a:solidFill>
                  <a:schemeClr val="accent6"/>
                </a:solidFill>
                <a:latin typeface="Arial"/>
                <a:ea typeface="Arial"/>
                <a:cs typeface="Arial"/>
                <a:sym typeface="Arial"/>
              </a:rPr>
              <a:t>VHS PAL</a:t>
            </a:r>
            <a:endParaRPr b="0" i="0" sz="4000" u="none" cap="none" strike="noStrike">
              <a:solidFill>
                <a:schemeClr val="dk1"/>
              </a:solidFill>
              <a:latin typeface="Arial"/>
              <a:ea typeface="Arial"/>
              <a:cs typeface="Arial"/>
              <a:sym typeface="Arial"/>
            </a:endParaRPr>
          </a:p>
        </p:txBody>
      </p:sp>
      <p:pic>
        <p:nvPicPr>
          <p:cNvPr id="219" name="Google Shape;219;p28"/>
          <p:cNvPicPr preferRelativeResize="0"/>
          <p:nvPr>
            <p:ph idx="1" type="body"/>
          </p:nvPr>
        </p:nvPicPr>
        <p:blipFill rotWithShape="1">
          <a:blip r:embed="rId3">
            <a:alphaModFix/>
          </a:blip>
          <a:srcRect b="0" l="0" r="0" t="0"/>
          <a:stretch/>
        </p:blipFill>
        <p:spPr>
          <a:xfrm>
            <a:off x="0" y="2133600"/>
            <a:ext cx="6669088" cy="4724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29"/>
          <p:cNvSpPr txBox="1"/>
          <p:nvPr>
            <p:ph type="title"/>
          </p:nvPr>
        </p:nvSpPr>
        <p:spPr>
          <a:xfrm>
            <a:off x="1547813" y="333375"/>
            <a:ext cx="7010400" cy="1223963"/>
          </a:xfrm>
          <a:prstGeom prst="rect">
            <a:avLst/>
          </a:prstGeom>
          <a:solidFill>
            <a:schemeClr val="lt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br>
              <a:rPr b="1" lang="en-US"/>
            </a:br>
            <a:r>
              <a:rPr lang="en-US"/>
              <a:t>International Monitor Institute videos </a:t>
            </a:r>
            <a:r>
              <a:rPr b="1" lang="en-US">
                <a:solidFill>
                  <a:srgbClr val="C00000"/>
                </a:solidFill>
              </a:rPr>
              <a:t>1980-2002</a:t>
            </a:r>
            <a:br>
              <a:rPr b="1" lang="en-US"/>
            </a:br>
            <a:endParaRPr b="1">
              <a:solidFill>
                <a:srgbClr val="C00000"/>
              </a:solidFill>
            </a:endParaRPr>
          </a:p>
        </p:txBody>
      </p:sp>
      <p:sp>
        <p:nvSpPr>
          <p:cNvPr id="226" name="Google Shape;226;p29"/>
          <p:cNvSpPr txBox="1"/>
          <p:nvPr/>
        </p:nvSpPr>
        <p:spPr>
          <a:xfrm>
            <a:off x="6876256" y="2149019"/>
            <a:ext cx="1872208" cy="470898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Noto Sans Symbols"/>
              <a:buNone/>
            </a:pPr>
            <a:r>
              <a:rPr b="0" i="0" lang="en-US" sz="1800" u="none" cap="none" strike="noStrike">
                <a:solidFill>
                  <a:schemeClr val="dk1"/>
                </a:solidFill>
                <a:latin typeface="Arial"/>
                <a:ea typeface="Arial"/>
                <a:cs typeface="Arial"/>
                <a:sym typeface="Arial"/>
              </a:rPr>
              <a:t>Genocide Archive </a:t>
            </a:r>
            <a:r>
              <a:rPr b="1" i="0" lang="en-US" sz="1800" u="none" cap="none" strike="noStrike">
                <a:solidFill>
                  <a:schemeClr val="dk1"/>
                </a:solidFill>
                <a:latin typeface="Arial"/>
                <a:ea typeface="Arial"/>
                <a:cs typeface="Arial"/>
                <a:sym typeface="Arial"/>
              </a:rPr>
              <a:t>5’000 </a:t>
            </a:r>
            <a:r>
              <a:rPr b="0" i="0" lang="en-US" sz="1800" u="none" cap="none" strike="noStrike">
                <a:solidFill>
                  <a:schemeClr val="dk1"/>
                </a:solidFill>
                <a:latin typeface="Arial"/>
                <a:ea typeface="Arial"/>
                <a:cs typeface="Arial"/>
                <a:sym typeface="Arial"/>
              </a:rPr>
              <a:t>hours of video documenting genocide in Europe, Asia the Middle East and Africa in the1990s and early 2000s. </a:t>
            </a:r>
            <a:endParaRPr/>
          </a:p>
          <a:p>
            <a:pPr indent="0" lvl="0" marL="0" marR="0" rtl="0" algn="l">
              <a:spcBef>
                <a:spcPts val="0"/>
              </a:spcBef>
              <a:spcAft>
                <a:spcPts val="0"/>
              </a:spcAft>
              <a:buClr>
                <a:schemeClr val="accent6"/>
              </a:buClr>
              <a:buSzPts val="4000"/>
              <a:buFont typeface="Noto Sans Symbols"/>
              <a:buNone/>
            </a:pPr>
            <a:r>
              <a:rPr b="0" i="0" lang="en-US" sz="4000" u="none" cap="none" strike="noStrike">
                <a:solidFill>
                  <a:schemeClr val="accent6"/>
                </a:solidFill>
                <a:latin typeface="Arial"/>
                <a:ea typeface="Arial"/>
                <a:cs typeface="Arial"/>
                <a:sym typeface="Arial"/>
              </a:rPr>
              <a:t>BETA SP NTSC</a:t>
            </a:r>
            <a:endParaRPr b="0" i="0" sz="4000" u="none" cap="none" strike="noStrike">
              <a:solidFill>
                <a:schemeClr val="dk1"/>
              </a:solidFill>
              <a:latin typeface="Arial"/>
              <a:ea typeface="Arial"/>
              <a:cs typeface="Arial"/>
              <a:sym typeface="Arial"/>
            </a:endParaRPr>
          </a:p>
        </p:txBody>
      </p:sp>
      <p:pic>
        <p:nvPicPr>
          <p:cNvPr id="227" name="Google Shape;227;p29"/>
          <p:cNvPicPr preferRelativeResize="0"/>
          <p:nvPr>
            <p:ph idx="1" type="body"/>
          </p:nvPr>
        </p:nvPicPr>
        <p:blipFill rotWithShape="1">
          <a:blip r:embed="rId3">
            <a:alphaModFix/>
          </a:blip>
          <a:srcRect b="0" l="0" r="0" t="0"/>
          <a:stretch/>
        </p:blipFill>
        <p:spPr>
          <a:xfrm>
            <a:off x="0" y="2311400"/>
            <a:ext cx="6840538" cy="4546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32" name="Shape 232"/>
        <p:cNvGrpSpPr/>
        <p:nvPr/>
      </p:nvGrpSpPr>
      <p:grpSpPr>
        <a:xfrm>
          <a:off x="0" y="0"/>
          <a:ext cx="0" cy="0"/>
          <a:chOff x="0" y="0"/>
          <a:chExt cx="0" cy="0"/>
        </a:xfrm>
      </p:grpSpPr>
      <p:sp>
        <p:nvSpPr>
          <p:cNvPr id="233" name="Google Shape;233;p30"/>
          <p:cNvSpPr txBox="1"/>
          <p:nvPr>
            <p:ph type="title"/>
          </p:nvPr>
        </p:nvSpPr>
        <p:spPr>
          <a:xfrm>
            <a:off x="1547664" y="332656"/>
            <a:ext cx="7010400" cy="12239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400"/>
              <a:t>AV digital preservation. Preparation phase1</a:t>
            </a:r>
            <a:endParaRPr sz="4000"/>
          </a:p>
        </p:txBody>
      </p:sp>
      <p:sp>
        <p:nvSpPr>
          <p:cNvPr id="234" name="Google Shape;234;p30"/>
          <p:cNvSpPr txBox="1"/>
          <p:nvPr>
            <p:ph idx="1" type="body"/>
          </p:nvPr>
        </p:nvSpPr>
        <p:spPr>
          <a:xfrm>
            <a:off x="1524000" y="1905000"/>
            <a:ext cx="7152456"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100"/>
              <a:buNone/>
            </a:pPr>
            <a:r>
              <a:rPr lang="en-US"/>
              <a:t>2013 Inventory of analogue AV holdings</a:t>
            </a:r>
            <a:endParaRPr/>
          </a:p>
          <a:p>
            <a:pPr indent="-342900" lvl="0" marL="342900" rtl="0" algn="l">
              <a:spcBef>
                <a:spcPts val="600"/>
              </a:spcBef>
              <a:spcAft>
                <a:spcPts val="0"/>
              </a:spcAft>
              <a:buSzPts val="2100"/>
              <a:buFont typeface="Noto Sans Symbols"/>
              <a:buChar char="▪"/>
            </a:pPr>
            <a:r>
              <a:rPr lang="en-US"/>
              <a:t>Extent and format per series</a:t>
            </a:r>
            <a:endParaRPr/>
          </a:p>
          <a:p>
            <a:pPr indent="-342900" lvl="0" marL="342900" rtl="0" algn="l">
              <a:spcBef>
                <a:spcPts val="600"/>
              </a:spcBef>
              <a:spcAft>
                <a:spcPts val="0"/>
              </a:spcAft>
              <a:buSzPts val="2100"/>
              <a:buFont typeface="Noto Sans Symbols"/>
              <a:buChar char="▪"/>
            </a:pPr>
            <a:r>
              <a:rPr lang="en-US"/>
              <a:t>Date of analog carriers (age)</a:t>
            </a:r>
            <a:endParaRPr/>
          </a:p>
          <a:p>
            <a:pPr indent="-342900" lvl="0" marL="342900" rtl="0" algn="l">
              <a:spcBef>
                <a:spcPts val="600"/>
              </a:spcBef>
              <a:spcAft>
                <a:spcPts val="0"/>
              </a:spcAft>
              <a:buSzPts val="2100"/>
              <a:buFont typeface="Noto Sans Symbols"/>
              <a:buChar char="▪"/>
            </a:pPr>
            <a:r>
              <a:rPr lang="en-US"/>
              <a:t>Descriptive metadata available Y/N (=if catalogued or not)</a:t>
            </a:r>
            <a:endParaRPr/>
          </a:p>
          <a:p>
            <a:pPr indent="-342900" lvl="0" marL="342900" rtl="0" algn="l">
              <a:spcBef>
                <a:spcPts val="600"/>
              </a:spcBef>
              <a:spcAft>
                <a:spcPts val="0"/>
              </a:spcAft>
              <a:buSzPts val="2100"/>
              <a:buFont typeface="Noto Sans Symbols"/>
              <a:buChar char="▪"/>
            </a:pPr>
            <a:r>
              <a:rPr lang="en-US"/>
              <a:t>Copyright holder: OSA / not-OSA / orphan</a:t>
            </a:r>
            <a:endParaRPr/>
          </a:p>
          <a:p>
            <a:pPr indent="0" lvl="0" marL="0" rtl="0" algn="l">
              <a:spcBef>
                <a:spcPts val="600"/>
              </a:spcBef>
              <a:spcAft>
                <a:spcPts val="0"/>
              </a:spcAft>
              <a:buSzPts val="2100"/>
              <a:buNone/>
            </a:pPr>
            <a:r>
              <a:rPr lang="en-US"/>
              <a:t>🡪 Priority list for scheduled digitization</a:t>
            </a:r>
            <a:endParaRPr/>
          </a:p>
          <a:p>
            <a:pPr indent="0" lvl="0" marL="0" rtl="0" algn="l">
              <a:spcBef>
                <a:spcPts val="600"/>
              </a:spcBef>
              <a:spcAft>
                <a:spcPts val="0"/>
              </a:spcAft>
              <a:buSzPts val="2100"/>
              <a:buNone/>
            </a:pPr>
            <a:r>
              <a:t/>
            </a:r>
            <a:endParaRPr/>
          </a:p>
          <a:p>
            <a:pPr indent="0" lvl="0" marL="0" rtl="0" algn="l">
              <a:spcBef>
                <a:spcPts val="600"/>
              </a:spcBef>
              <a:spcAft>
                <a:spcPts val="0"/>
              </a:spcAft>
              <a:buSzPts val="2100"/>
              <a:buNone/>
            </a:pPr>
            <a:r>
              <a:t/>
            </a:r>
            <a:endParaRPr/>
          </a:p>
          <a:p>
            <a:pPr indent="0" lvl="0" marL="0" rtl="0" algn="l">
              <a:spcBef>
                <a:spcPts val="600"/>
              </a:spcBef>
              <a:spcAft>
                <a:spcPts val="0"/>
              </a:spcAft>
              <a:buSzPts val="2100"/>
              <a:buNone/>
            </a:pPr>
            <a:r>
              <a:t/>
            </a:r>
            <a:endParaRPr/>
          </a:p>
          <a:p>
            <a:pPr indent="0" lvl="0" marL="0" rtl="0" algn="l">
              <a:spcBef>
                <a:spcPts val="600"/>
              </a:spcBef>
              <a:spcAft>
                <a:spcPts val="0"/>
              </a:spcAft>
              <a:buSzPts val="2100"/>
              <a:buNone/>
            </a:pPr>
            <a:r>
              <a:t/>
            </a:r>
            <a:endParaRPr/>
          </a:p>
          <a:p>
            <a:pPr indent="0" lvl="0" marL="0" rtl="0" algn="l">
              <a:spcBef>
                <a:spcPts val="600"/>
              </a:spcBef>
              <a:spcAft>
                <a:spcPts val="0"/>
              </a:spcAft>
              <a:buSzPts val="21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2000"/>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39" name="Shape 239"/>
        <p:cNvGrpSpPr/>
        <p:nvPr/>
      </p:nvGrpSpPr>
      <p:grpSpPr>
        <a:xfrm>
          <a:off x="0" y="0"/>
          <a:ext cx="0" cy="0"/>
          <a:chOff x="0" y="0"/>
          <a:chExt cx="0" cy="0"/>
        </a:xfrm>
      </p:grpSpPr>
      <p:sp>
        <p:nvSpPr>
          <p:cNvPr id="240" name="Google Shape;240;p31"/>
          <p:cNvSpPr txBox="1"/>
          <p:nvPr>
            <p:ph type="title"/>
          </p:nvPr>
        </p:nvSpPr>
        <p:spPr>
          <a:xfrm>
            <a:off x="1547664" y="332656"/>
            <a:ext cx="7010400" cy="12239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400"/>
              <a:t>Preparation phase2</a:t>
            </a:r>
            <a:br>
              <a:rPr lang="en-US" sz="4400"/>
            </a:br>
            <a:r>
              <a:rPr lang="en-US" sz="4400"/>
              <a:t>Vision for the future</a:t>
            </a:r>
            <a:endParaRPr sz="4000"/>
          </a:p>
        </p:txBody>
      </p:sp>
      <p:sp>
        <p:nvSpPr>
          <p:cNvPr id="241" name="Google Shape;241;p31"/>
          <p:cNvSpPr txBox="1"/>
          <p:nvPr>
            <p:ph idx="1" type="body"/>
          </p:nvPr>
        </p:nvSpPr>
        <p:spPr>
          <a:xfrm>
            <a:off x="1524000" y="1905000"/>
            <a:ext cx="7152456"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100"/>
              <a:buNone/>
            </a:pPr>
            <a:r>
              <a:rPr lang="en-US"/>
              <a:t>2016 business case by AV archivists + IT</a:t>
            </a:r>
            <a:endParaRPr/>
          </a:p>
          <a:p>
            <a:pPr indent="0" lvl="0" marL="0" rtl="0" algn="l">
              <a:spcBef>
                <a:spcPts val="600"/>
              </a:spcBef>
              <a:spcAft>
                <a:spcPts val="0"/>
              </a:spcAft>
              <a:buSzPts val="2100"/>
              <a:buNone/>
            </a:pPr>
            <a:r>
              <a:rPr lang="en-US"/>
              <a:t> 	negotiated with the management 	 🡪 	institutional commitment $$</a:t>
            </a:r>
            <a:endParaRPr/>
          </a:p>
          <a:p>
            <a:pPr indent="0" lvl="0" marL="0" rtl="0" algn="l">
              <a:spcBef>
                <a:spcPts val="600"/>
              </a:spcBef>
              <a:spcAft>
                <a:spcPts val="0"/>
              </a:spcAft>
              <a:buSzPts val="2100"/>
              <a:buNone/>
            </a:pPr>
            <a:r>
              <a:t/>
            </a:r>
            <a:endParaRPr/>
          </a:p>
          <a:p>
            <a:pPr indent="0" lvl="0" marL="0" rtl="0" algn="l">
              <a:spcBef>
                <a:spcPts val="600"/>
              </a:spcBef>
              <a:spcAft>
                <a:spcPts val="0"/>
              </a:spcAft>
              <a:buSzPts val="2100"/>
              <a:buNone/>
            </a:pPr>
            <a:r>
              <a:rPr lang="en-US"/>
              <a:t>Consensus: OSA needs a consultant=external expert</a:t>
            </a:r>
            <a:endParaRPr/>
          </a:p>
          <a:p>
            <a:pPr indent="0" lvl="0" marL="0" rtl="0" algn="l">
              <a:spcBef>
                <a:spcPts val="600"/>
              </a:spcBef>
              <a:spcAft>
                <a:spcPts val="0"/>
              </a:spcAft>
              <a:buSzPts val="2100"/>
              <a:buNone/>
            </a:pPr>
            <a:r>
              <a:rPr lang="en-US"/>
              <a:t>Terms of reference TOR phrased</a:t>
            </a:r>
            <a:endParaRPr/>
          </a:p>
          <a:p>
            <a:pPr indent="0" lvl="0" marL="0" rtl="0" algn="l">
              <a:spcBef>
                <a:spcPts val="600"/>
              </a:spcBef>
              <a:spcAft>
                <a:spcPts val="0"/>
              </a:spcAft>
              <a:buSzPts val="2100"/>
              <a:buNone/>
            </a:pPr>
            <a:r>
              <a:t/>
            </a:r>
            <a:endParaRPr/>
          </a:p>
          <a:p>
            <a:pPr indent="0" lvl="0" marL="0" rtl="0" algn="l">
              <a:spcBef>
                <a:spcPts val="600"/>
              </a:spcBef>
              <a:spcAft>
                <a:spcPts val="0"/>
              </a:spcAft>
              <a:buSzPts val="2100"/>
              <a:buNone/>
            </a:pPr>
            <a:r>
              <a:t/>
            </a:r>
            <a:endParaRPr/>
          </a:p>
          <a:p>
            <a:pPr indent="0" lvl="0" marL="0" rtl="0" algn="l">
              <a:spcBef>
                <a:spcPts val="600"/>
              </a:spcBef>
              <a:spcAft>
                <a:spcPts val="0"/>
              </a:spcAft>
              <a:buSzPts val="2100"/>
              <a:buNone/>
            </a:pPr>
            <a:r>
              <a:t/>
            </a:r>
            <a:endParaRPr/>
          </a:p>
          <a:p>
            <a:pPr indent="0" lvl="0" marL="0" rtl="0" algn="l">
              <a:spcBef>
                <a:spcPts val="600"/>
              </a:spcBef>
              <a:spcAft>
                <a:spcPts val="0"/>
              </a:spcAft>
              <a:buSzPts val="2100"/>
              <a:buNone/>
            </a:pPr>
            <a:r>
              <a:t/>
            </a:r>
            <a:endParaRPr/>
          </a:p>
          <a:p>
            <a:pPr indent="0" lvl="0" marL="0" rtl="0" algn="l">
              <a:spcBef>
                <a:spcPts val="600"/>
              </a:spcBef>
              <a:spcAft>
                <a:spcPts val="0"/>
              </a:spcAft>
              <a:buSzPts val="2100"/>
              <a:buNone/>
            </a:pPr>
            <a:r>
              <a:t/>
            </a:r>
            <a:endParaRPr/>
          </a:p>
          <a:p>
            <a:pPr indent="0" lvl="0" marL="0" rtl="0" algn="l">
              <a:spcBef>
                <a:spcPts val="600"/>
              </a:spcBef>
              <a:spcAft>
                <a:spcPts val="0"/>
              </a:spcAft>
              <a:buSzPts val="21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2000"/>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pic>
        <p:nvPicPr>
          <p:cNvPr id="104" name="Google Shape;104;p14"/>
          <p:cNvPicPr preferRelativeResize="0"/>
          <p:nvPr>
            <p:ph idx="1" type="body"/>
          </p:nvPr>
        </p:nvPicPr>
        <p:blipFill rotWithShape="1">
          <a:blip r:embed="rId3">
            <a:alphaModFix/>
          </a:blip>
          <a:srcRect b="0" l="-93" r="92" t="-365"/>
          <a:stretch/>
        </p:blipFill>
        <p:spPr>
          <a:xfrm>
            <a:off x="-15925" y="-25005"/>
            <a:ext cx="9170988" cy="7056438"/>
          </a:xfrm>
          <a:prstGeom prst="rect">
            <a:avLst/>
          </a:prstGeom>
          <a:noFill/>
          <a:ln>
            <a:noFill/>
          </a:ln>
        </p:spPr>
      </p:pic>
      <p:sp>
        <p:nvSpPr>
          <p:cNvPr id="105" name="Google Shape;105;p14"/>
          <p:cNvSpPr txBox="1"/>
          <p:nvPr/>
        </p:nvSpPr>
        <p:spPr>
          <a:xfrm>
            <a:off x="179388" y="549275"/>
            <a:ext cx="7777162" cy="64633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rgbClr val="FFFF00"/>
                </a:solidFill>
                <a:latin typeface="Arial"/>
                <a:ea typeface="Arial"/>
                <a:cs typeface="Arial"/>
                <a:sym typeface="Arial"/>
              </a:rPr>
              <a:t>OSA is part of CEU</a:t>
            </a:r>
            <a:endParaRPr/>
          </a:p>
          <a:p>
            <a:pPr indent="0" lvl="0" marL="0" marR="0" rtl="0" algn="l">
              <a:spcBef>
                <a:spcPts val="0"/>
              </a:spcBef>
              <a:spcAft>
                <a:spcPts val="0"/>
              </a:spcAft>
              <a:buNone/>
            </a:pPr>
            <a:r>
              <a:rPr b="1" i="0" lang="en-US" sz="4400" u="none" cap="none" strike="noStrike">
                <a:solidFill>
                  <a:srgbClr val="FFFF00"/>
                </a:solidFill>
                <a:latin typeface="Arial"/>
                <a:ea typeface="Arial"/>
                <a:cs typeface="Arial"/>
                <a:sym typeface="Arial"/>
              </a:rPr>
              <a:t>1995</a:t>
            </a:r>
            <a:endParaRPr/>
          </a:p>
          <a:p>
            <a:pPr indent="0" lvl="0" marL="0" marR="0" rtl="0" algn="l">
              <a:spcBef>
                <a:spcPts val="0"/>
              </a:spcBef>
              <a:spcAft>
                <a:spcPts val="0"/>
              </a:spcAft>
              <a:buNone/>
            </a:pPr>
            <a:r>
              <a:t/>
            </a:r>
            <a:endParaRPr b="1" i="0" sz="4400" u="none" cap="none" strike="noStrike">
              <a:solidFill>
                <a:schemeClr val="lt1"/>
              </a:solidFill>
              <a:latin typeface="Arial"/>
              <a:ea typeface="Arial"/>
              <a:cs typeface="Arial"/>
              <a:sym typeface="Arial"/>
            </a:endParaRPr>
          </a:p>
          <a:p>
            <a:pPr indent="0" lvl="0" marL="0" marR="0" rtl="0" algn="l">
              <a:spcBef>
                <a:spcPts val="0"/>
              </a:spcBef>
              <a:spcAft>
                <a:spcPts val="0"/>
              </a:spcAft>
              <a:buNone/>
            </a:pPr>
            <a:r>
              <a:rPr b="1" i="0" lang="en-US" sz="4400" u="none" cap="none" strike="noStrike">
                <a:solidFill>
                  <a:schemeClr val="lt1"/>
                </a:solidFill>
                <a:latin typeface="Arial"/>
                <a:ea typeface="Arial"/>
                <a:cs typeface="Arial"/>
                <a:sym typeface="Arial"/>
              </a:rPr>
              <a:t>facilitate research + education</a:t>
            </a:r>
            <a:endParaRPr b="1" i="0" sz="4400" u="none" cap="none" strike="noStrike">
              <a:solidFill>
                <a:srgbClr val="FFFF00"/>
              </a:solidFill>
              <a:latin typeface="Arial"/>
              <a:ea typeface="Arial"/>
              <a:cs typeface="Arial"/>
              <a:sym typeface="Arial"/>
            </a:endParaRPr>
          </a:p>
          <a:p>
            <a:pPr indent="0" lvl="0" marL="0" marR="0" rtl="0" algn="l">
              <a:spcBef>
                <a:spcPts val="0"/>
              </a:spcBef>
              <a:spcAft>
                <a:spcPts val="0"/>
              </a:spcAft>
              <a:buNone/>
            </a:pPr>
            <a:r>
              <a:t/>
            </a:r>
            <a:endParaRPr b="1" i="0" sz="4400" u="none" cap="none" strike="noStrike">
              <a:solidFill>
                <a:srgbClr val="FFFF00"/>
              </a:solidFill>
              <a:latin typeface="Arial"/>
              <a:ea typeface="Arial"/>
              <a:cs typeface="Arial"/>
              <a:sym typeface="Arial"/>
            </a:endParaRPr>
          </a:p>
          <a:p>
            <a:pPr indent="0" lvl="0" marL="0" marR="0" rtl="0" algn="l">
              <a:spcBef>
                <a:spcPts val="0"/>
              </a:spcBef>
              <a:spcAft>
                <a:spcPts val="0"/>
              </a:spcAft>
              <a:buNone/>
            </a:pPr>
            <a:r>
              <a:rPr b="1" i="0" lang="en-US" sz="4400" u="none" cap="none" strike="noStrike">
                <a:solidFill>
                  <a:srgbClr val="FFFF00"/>
                </a:solidFill>
                <a:latin typeface="Arial"/>
                <a:ea typeface="Arial"/>
                <a:cs typeface="Arial"/>
                <a:sym typeface="Arial"/>
              </a:rPr>
              <a:t>Founding fonds: RFE/RL Research Institute’s material</a:t>
            </a:r>
            <a:endParaRPr/>
          </a:p>
          <a:p>
            <a:pPr indent="0" lvl="0" marL="0" marR="0" rtl="0" algn="l">
              <a:spcBef>
                <a:spcPts val="0"/>
              </a:spcBef>
              <a:spcAft>
                <a:spcPts val="0"/>
              </a:spcAft>
              <a:buNone/>
            </a:pPr>
            <a:r>
              <a:rPr b="1" i="0" lang="en-US" sz="4400" u="none" cap="none" strike="noStrike">
                <a:solidFill>
                  <a:schemeClr val="lt1"/>
                </a:solidFill>
                <a:latin typeface="Arial"/>
                <a:ea typeface="Arial"/>
                <a:cs typeface="Arial"/>
                <a:sym typeface="Arial"/>
              </a:rPr>
              <a:t>#coldwar #humanrights</a:t>
            </a:r>
            <a:endParaRPr b="1" i="0" sz="4400" u="none" cap="none" strike="noStrike">
              <a:solidFill>
                <a:schemeClr val="lt1"/>
              </a:solidFill>
              <a:latin typeface="Arial"/>
              <a:ea typeface="Arial"/>
              <a:cs typeface="Arial"/>
              <a:sym typeface="Arial"/>
            </a:endParaRPr>
          </a:p>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46" name="Shape 246"/>
        <p:cNvGrpSpPr/>
        <p:nvPr/>
      </p:nvGrpSpPr>
      <p:grpSpPr>
        <a:xfrm>
          <a:off x="0" y="0"/>
          <a:ext cx="0" cy="0"/>
          <a:chOff x="0" y="0"/>
          <a:chExt cx="0" cy="0"/>
        </a:xfrm>
      </p:grpSpPr>
      <p:sp>
        <p:nvSpPr>
          <p:cNvPr id="247" name="Google Shape;247;p32"/>
          <p:cNvSpPr txBox="1"/>
          <p:nvPr>
            <p:ph type="title"/>
          </p:nvPr>
        </p:nvSpPr>
        <p:spPr>
          <a:xfrm>
            <a:off x="1547813" y="404813"/>
            <a:ext cx="7010400" cy="12239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400"/>
              <a:t>External expert</a:t>
            </a:r>
            <a:endParaRPr sz="4000"/>
          </a:p>
        </p:txBody>
      </p:sp>
      <p:sp>
        <p:nvSpPr>
          <p:cNvPr id="248" name="Google Shape;248;p32"/>
          <p:cNvSpPr txBox="1"/>
          <p:nvPr>
            <p:ph idx="1" type="body"/>
          </p:nvPr>
        </p:nvSpPr>
        <p:spPr>
          <a:xfrm>
            <a:off x="1547664" y="1916832"/>
            <a:ext cx="7152456" cy="4114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100"/>
              <a:buFont typeface="Noto Sans Symbols"/>
              <a:buChar char="▪"/>
            </a:pPr>
            <a:r>
              <a:rPr lang="en-US"/>
              <a:t>to assess OSA’s capability for long-term digital preservation </a:t>
            </a:r>
            <a:endParaRPr/>
          </a:p>
          <a:p>
            <a:pPr indent="-342900" lvl="0" marL="342900" rtl="0" algn="l">
              <a:spcBef>
                <a:spcPts val="600"/>
              </a:spcBef>
              <a:spcAft>
                <a:spcPts val="0"/>
              </a:spcAft>
              <a:buSzPts val="2100"/>
              <a:buFont typeface="Noto Sans Symbols"/>
              <a:buChar char="▪"/>
            </a:pPr>
            <a:r>
              <a:rPr lang="en-US"/>
              <a:t>to define standards, practices, systems, workflows and tools for digitizing AV content for long-term preservation </a:t>
            </a:r>
            <a:endParaRPr/>
          </a:p>
          <a:p>
            <a:pPr indent="-342900" lvl="0" marL="342900" rtl="0" algn="l">
              <a:spcBef>
                <a:spcPts val="600"/>
              </a:spcBef>
              <a:spcAft>
                <a:spcPts val="0"/>
              </a:spcAft>
              <a:buSzPts val="2100"/>
              <a:buFont typeface="Noto Sans Symbols"/>
              <a:buChar char="▪"/>
            </a:pPr>
            <a:r>
              <a:rPr lang="en-US"/>
              <a:t>to develop a digital preservation strategy </a:t>
            </a:r>
            <a:endParaRPr/>
          </a:p>
          <a:p>
            <a:pPr indent="0" lvl="0" marL="0" rtl="0" algn="l">
              <a:spcBef>
                <a:spcPts val="600"/>
              </a:spcBef>
              <a:spcAft>
                <a:spcPts val="0"/>
              </a:spcAft>
              <a:buSzPts val="2100"/>
              <a:buNone/>
            </a:pPr>
            <a:r>
              <a:t/>
            </a:r>
            <a:endParaRPr/>
          </a:p>
          <a:p>
            <a:pPr indent="0" lvl="0" marL="0" rtl="0" algn="l">
              <a:spcBef>
                <a:spcPts val="600"/>
              </a:spcBef>
              <a:spcAft>
                <a:spcPts val="0"/>
              </a:spcAft>
              <a:buSzPts val="21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2000"/>
                                        <p:tgtEl>
                                          <p:spTgt spid="2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53" name="Shape 253"/>
        <p:cNvGrpSpPr/>
        <p:nvPr/>
      </p:nvGrpSpPr>
      <p:grpSpPr>
        <a:xfrm>
          <a:off x="0" y="0"/>
          <a:ext cx="0" cy="0"/>
          <a:chOff x="0" y="0"/>
          <a:chExt cx="0" cy="0"/>
        </a:xfrm>
      </p:grpSpPr>
      <p:sp>
        <p:nvSpPr>
          <p:cNvPr id="254" name="Google Shape;254;p33"/>
          <p:cNvSpPr txBox="1"/>
          <p:nvPr>
            <p:ph type="title"/>
          </p:nvPr>
        </p:nvSpPr>
        <p:spPr>
          <a:xfrm>
            <a:off x="1547664" y="332656"/>
            <a:ext cx="7010400" cy="12239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br>
              <a:rPr lang="en-US" sz="4400"/>
            </a:br>
            <a:r>
              <a:rPr lang="en-US" sz="4400"/>
              <a:t>Consultancy + training</a:t>
            </a:r>
            <a:br>
              <a:rPr lang="en-US" sz="4400"/>
            </a:br>
            <a:r>
              <a:rPr lang="en-US" sz="4400"/>
              <a:t>March 2017 </a:t>
            </a:r>
            <a:br>
              <a:rPr lang="en-US" sz="4000"/>
            </a:br>
            <a:endParaRPr sz="4000"/>
          </a:p>
        </p:txBody>
      </p:sp>
      <p:sp>
        <p:nvSpPr>
          <p:cNvPr id="255" name="Google Shape;255;p33"/>
          <p:cNvSpPr txBox="1"/>
          <p:nvPr>
            <p:ph idx="1" type="body"/>
          </p:nvPr>
        </p:nvSpPr>
        <p:spPr>
          <a:xfrm>
            <a:off x="1475656" y="1988840"/>
            <a:ext cx="7010400" cy="374441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100"/>
              <a:buFont typeface="Noto Sans Symbols"/>
              <a:buChar char="▪"/>
            </a:pPr>
            <a:r>
              <a:rPr lang="en-US">
                <a:solidFill>
                  <a:schemeClr val="dk1"/>
                </a:solidFill>
              </a:rPr>
              <a:t>Built on the understanding of the reference model for OAIS</a:t>
            </a:r>
            <a:endParaRPr/>
          </a:p>
          <a:p>
            <a:pPr indent="-342900" lvl="0" marL="342900" rtl="0" algn="l">
              <a:spcBef>
                <a:spcPts val="600"/>
              </a:spcBef>
              <a:spcAft>
                <a:spcPts val="0"/>
              </a:spcAft>
              <a:buSzPts val="2100"/>
              <a:buFont typeface="Noto Sans Symbols"/>
              <a:buChar char="▪"/>
            </a:pPr>
            <a:r>
              <a:rPr lang="en-US">
                <a:solidFill>
                  <a:schemeClr val="dk1"/>
                </a:solidFill>
              </a:rPr>
              <a:t>Readiness to learn + a set of skills for transcoding and using ffmpeg@OSA</a:t>
            </a:r>
            <a:endParaRPr/>
          </a:p>
          <a:p>
            <a:pPr indent="-342900" lvl="0" marL="342900" rtl="0" algn="l">
              <a:spcBef>
                <a:spcPts val="600"/>
              </a:spcBef>
              <a:spcAft>
                <a:spcPts val="0"/>
              </a:spcAft>
              <a:buSzPts val="2100"/>
              <a:buFont typeface="Noto Sans Symbols"/>
              <a:buChar char="▪"/>
            </a:pPr>
            <a:r>
              <a:rPr lang="en-US">
                <a:solidFill>
                  <a:schemeClr val="dk1"/>
                </a:solidFill>
              </a:rPr>
              <a:t>2-day consultancy + training in ffmpeg, qctools</a:t>
            </a:r>
            <a:endParaRPr/>
          </a:p>
          <a:p>
            <a:pPr indent="-342900" lvl="0" marL="342900" rtl="0" algn="l">
              <a:spcBef>
                <a:spcPts val="600"/>
              </a:spcBef>
              <a:spcAft>
                <a:spcPts val="0"/>
              </a:spcAft>
              <a:buSzPts val="2100"/>
              <a:buFont typeface="Noto Sans Symbols"/>
              <a:buChar char="▪"/>
            </a:pPr>
            <a:r>
              <a:rPr lang="en-US">
                <a:solidFill>
                  <a:schemeClr val="dk1"/>
                </a:solidFill>
              </a:rPr>
              <a:t>2017.07: “</a:t>
            </a:r>
            <a:r>
              <a:rPr lang="en-US"/>
              <a:t>Microservices in AV Archives”</a:t>
            </a:r>
            <a:endParaRPr/>
          </a:p>
          <a:p>
            <a:pPr indent="-342900" lvl="0" marL="342900" rtl="0" algn="l">
              <a:spcBef>
                <a:spcPts val="600"/>
              </a:spcBef>
              <a:spcAft>
                <a:spcPts val="0"/>
              </a:spcAft>
              <a:buSzPts val="2100"/>
              <a:buFont typeface="Noto Sans Symbols"/>
              <a:buChar char="▪"/>
            </a:pPr>
            <a:r>
              <a:rPr lang="en-US">
                <a:solidFill>
                  <a:schemeClr val="dk1"/>
                </a:solidFill>
              </a:rPr>
              <a:t>Worflows+tools: defined and designed</a:t>
            </a:r>
            <a:endParaRPr/>
          </a:p>
          <a:p>
            <a:pPr indent="0" lvl="0" marL="0" rtl="0" algn="l">
              <a:spcBef>
                <a:spcPts val="600"/>
              </a:spcBef>
              <a:spcAft>
                <a:spcPts val="0"/>
              </a:spcAft>
              <a:buSzPts val="2100"/>
              <a:buNone/>
            </a:pPr>
            <a:r>
              <a:t/>
            </a:r>
            <a:endParaRPr>
              <a:solidFill>
                <a:schemeClr val="dk1"/>
              </a:solidFill>
            </a:endParaRPr>
          </a:p>
          <a:p>
            <a:pPr indent="-209550" lvl="0" marL="342900" rtl="0" algn="l">
              <a:spcBef>
                <a:spcPts val="600"/>
              </a:spcBef>
              <a:spcAft>
                <a:spcPts val="0"/>
              </a:spcAft>
              <a:buSzPts val="2100"/>
              <a:buFont typeface="Noto Sans Symbols"/>
              <a:buNone/>
            </a:pPr>
            <a:r>
              <a:t/>
            </a:r>
            <a:endParaRPr>
              <a:solidFill>
                <a:schemeClr val="dk1"/>
              </a:solidFill>
            </a:endParaRPr>
          </a:p>
          <a:p>
            <a:pPr indent="0" lvl="0" marL="0" rtl="0" algn="l">
              <a:spcBef>
                <a:spcPts val="600"/>
              </a:spcBef>
              <a:spcAft>
                <a:spcPts val="0"/>
              </a:spcAft>
              <a:buSzPts val="2100"/>
              <a:buNone/>
            </a:pPr>
            <a:r>
              <a:t/>
            </a:r>
            <a:endParaRPr>
              <a:solidFill>
                <a:schemeClr val="dk1"/>
              </a:solidFill>
            </a:endParaRPr>
          </a:p>
          <a:p>
            <a:pPr indent="0" lvl="0" marL="0" rtl="0" algn="l">
              <a:spcBef>
                <a:spcPts val="600"/>
              </a:spcBef>
              <a:spcAft>
                <a:spcPts val="0"/>
              </a:spcAft>
              <a:buSzPts val="2100"/>
              <a:buNone/>
            </a:pPr>
            <a:r>
              <a:t/>
            </a:r>
            <a:endParaRPr>
              <a:solidFill>
                <a:schemeClr val="dk1"/>
              </a:solidFill>
            </a:endParaRPr>
          </a:p>
          <a:p>
            <a:pPr indent="-209550" lvl="0" marL="342900" rtl="0" algn="l">
              <a:spcBef>
                <a:spcPts val="600"/>
              </a:spcBef>
              <a:spcAft>
                <a:spcPts val="0"/>
              </a:spcAft>
              <a:buSzPts val="2100"/>
              <a:buFont typeface="Noto Sans Symbols"/>
              <a:buNone/>
            </a:pPr>
            <a:r>
              <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20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60" name="Shape 260"/>
        <p:cNvGrpSpPr/>
        <p:nvPr/>
      </p:nvGrpSpPr>
      <p:grpSpPr>
        <a:xfrm>
          <a:off x="0" y="0"/>
          <a:ext cx="0" cy="0"/>
          <a:chOff x="0" y="0"/>
          <a:chExt cx="0" cy="0"/>
        </a:xfrm>
      </p:grpSpPr>
      <p:sp>
        <p:nvSpPr>
          <p:cNvPr id="261" name="Google Shape;261;p34"/>
          <p:cNvSpPr txBox="1"/>
          <p:nvPr>
            <p:ph type="title"/>
          </p:nvPr>
        </p:nvSpPr>
        <p:spPr>
          <a:xfrm>
            <a:off x="1547813" y="404813"/>
            <a:ext cx="7010400" cy="12239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br>
              <a:rPr lang="en-US" sz="4400"/>
            </a:br>
            <a:r>
              <a:rPr lang="en-US" sz="4400"/>
              <a:t>Workflow 1: Digitization and Pre-Ingest_AV staff</a:t>
            </a:r>
            <a:br>
              <a:rPr lang="en-US" sz="4000"/>
            </a:br>
            <a:endParaRPr sz="4000"/>
          </a:p>
        </p:txBody>
      </p:sp>
      <p:sp>
        <p:nvSpPr>
          <p:cNvPr id="262" name="Google Shape;262;p34"/>
          <p:cNvSpPr txBox="1"/>
          <p:nvPr>
            <p:ph idx="1" type="body"/>
          </p:nvPr>
        </p:nvSpPr>
        <p:spPr>
          <a:xfrm>
            <a:off x="1475656" y="1988840"/>
            <a:ext cx="7010400" cy="3744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100"/>
              <a:buNone/>
            </a:pPr>
            <a:r>
              <a:rPr lang="en-US"/>
              <a:t>Manual part of the workflow, managed by the AV team</a:t>
            </a:r>
            <a:endParaRPr/>
          </a:p>
          <a:p>
            <a:pPr indent="-342900" lvl="0" marL="342900" rtl="0" algn="l">
              <a:spcBef>
                <a:spcPts val="600"/>
              </a:spcBef>
              <a:spcAft>
                <a:spcPts val="0"/>
              </a:spcAft>
              <a:buSzPts val="2100"/>
              <a:buFont typeface="Noto Sans Symbols"/>
              <a:buChar char="▪"/>
            </a:pPr>
            <a:r>
              <a:rPr lang="en-US"/>
              <a:t>Start with raw materials = archival analogue master </a:t>
            </a:r>
            <a:endParaRPr/>
          </a:p>
          <a:p>
            <a:pPr indent="-285750" lvl="1" marL="742950" rtl="0" algn="l">
              <a:spcBef>
                <a:spcPts val="560"/>
              </a:spcBef>
              <a:spcAft>
                <a:spcPts val="0"/>
              </a:spcAft>
              <a:buSzPts val="2100"/>
              <a:buFont typeface="Noto Sans Symbols"/>
              <a:buChar char="▪"/>
            </a:pPr>
            <a:r>
              <a:rPr lang="en-US"/>
              <a:t>scenario1: contents already described; </a:t>
            </a:r>
            <a:endParaRPr/>
          </a:p>
          <a:p>
            <a:pPr indent="-285750" lvl="1" marL="742950" rtl="0" algn="l">
              <a:spcBef>
                <a:spcPts val="560"/>
              </a:spcBef>
              <a:spcAft>
                <a:spcPts val="0"/>
              </a:spcAft>
              <a:buSzPts val="2100"/>
              <a:buFont typeface="Noto Sans Symbols"/>
              <a:buChar char="▪"/>
            </a:pPr>
            <a:r>
              <a:rPr lang="en-US"/>
              <a:t>scenario2: contents will be described following digitization</a:t>
            </a:r>
            <a:endParaRPr/>
          </a:p>
          <a:p>
            <a:pPr indent="0" lvl="0" marL="0" rtl="0" algn="l">
              <a:spcBef>
                <a:spcPts val="600"/>
              </a:spcBef>
              <a:spcAft>
                <a:spcPts val="0"/>
              </a:spcAft>
              <a:buSzPts val="2100"/>
              <a:buNone/>
            </a:pPr>
            <a:r>
              <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2000"/>
                                        <p:tgtEl>
                                          <p:spTgt spid="2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67" name="Shape 267"/>
        <p:cNvGrpSpPr/>
        <p:nvPr/>
      </p:nvGrpSpPr>
      <p:grpSpPr>
        <a:xfrm>
          <a:off x="0" y="0"/>
          <a:ext cx="0" cy="0"/>
          <a:chOff x="0" y="0"/>
          <a:chExt cx="0" cy="0"/>
        </a:xfrm>
      </p:grpSpPr>
      <p:sp>
        <p:nvSpPr>
          <p:cNvPr id="268" name="Google Shape;268;p35"/>
          <p:cNvSpPr txBox="1"/>
          <p:nvPr>
            <p:ph type="title"/>
          </p:nvPr>
        </p:nvSpPr>
        <p:spPr>
          <a:xfrm>
            <a:off x="1547813" y="404813"/>
            <a:ext cx="7010400" cy="12239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br>
              <a:rPr lang="en-US" sz="4400"/>
            </a:br>
            <a:r>
              <a:rPr lang="en-US" sz="4400"/>
              <a:t>Workflow 1: Digitization and Pre-Ingest – cont. </a:t>
            </a:r>
            <a:br>
              <a:rPr lang="en-US" sz="4000"/>
            </a:br>
            <a:endParaRPr sz="4000"/>
          </a:p>
        </p:txBody>
      </p:sp>
      <p:sp>
        <p:nvSpPr>
          <p:cNvPr id="269" name="Google Shape;269;p35"/>
          <p:cNvSpPr txBox="1"/>
          <p:nvPr>
            <p:ph idx="1" type="body"/>
          </p:nvPr>
        </p:nvSpPr>
        <p:spPr>
          <a:xfrm>
            <a:off x="1475656" y="1988840"/>
            <a:ext cx="7010400" cy="3744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100"/>
              <a:buNone/>
            </a:pPr>
            <a:r>
              <a:rPr lang="en-US"/>
              <a:t>Through identification assignment (physical barcoding), chipping barcode into AMS, digitization, quality control, and approval the </a:t>
            </a:r>
            <a:r>
              <a:rPr i="1" lang="en-US"/>
              <a:t>preservation master </a:t>
            </a:r>
            <a:r>
              <a:rPr lang="en-US"/>
              <a:t>is created and is on external HDD, submitted to IT </a:t>
            </a:r>
            <a:endParaRPr/>
          </a:p>
          <a:p>
            <a:pPr indent="0" lvl="0" marL="0" rtl="0" algn="l">
              <a:spcBef>
                <a:spcPts val="600"/>
              </a:spcBef>
              <a:spcAft>
                <a:spcPts val="0"/>
              </a:spcAft>
              <a:buSzPts val="2100"/>
              <a:buNone/>
            </a:pPr>
            <a:r>
              <a:rPr lang="en-US">
                <a:solidFill>
                  <a:srgbClr val="C00000"/>
                </a:solidFill>
              </a:rPr>
              <a:t>_equipment, settings and artifacts by Darius Krolikowski, AV Archivist</a:t>
            </a:r>
            <a:endParaRPr/>
          </a:p>
          <a:p>
            <a:pPr indent="0" lvl="0" marL="0" rtl="0" algn="l">
              <a:spcBef>
                <a:spcPts val="600"/>
              </a:spcBef>
              <a:spcAft>
                <a:spcPts val="0"/>
              </a:spcAft>
              <a:buSzPts val="21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2000"/>
                                        <p:tgtEl>
                                          <p:spTgt spid="2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5"/>
          <p:cNvSpPr txBox="1"/>
          <p:nvPr>
            <p:ph type="title"/>
          </p:nvPr>
        </p:nvSpPr>
        <p:spPr>
          <a:xfrm>
            <a:off x="1547813" y="188913"/>
            <a:ext cx="7010400" cy="152717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AV holdings 2019 </a:t>
            </a:r>
            <a:endParaRPr/>
          </a:p>
        </p:txBody>
      </p:sp>
      <p:sp>
        <p:nvSpPr>
          <p:cNvPr id="112" name="Google Shape;112;p15"/>
          <p:cNvSpPr txBox="1"/>
          <p:nvPr>
            <p:ph idx="1" type="body"/>
          </p:nvPr>
        </p:nvSpPr>
        <p:spPr>
          <a:xfrm>
            <a:off x="1524000" y="1905000"/>
            <a:ext cx="7010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100"/>
              <a:buNone/>
            </a:pPr>
            <a:r>
              <a:rPr lang="en-US"/>
              <a:t>15’000 hours of time based media</a:t>
            </a:r>
            <a:endParaRPr/>
          </a:p>
          <a:p>
            <a:pPr indent="0" lvl="0" marL="0" rtl="0" algn="l">
              <a:spcBef>
                <a:spcPts val="600"/>
              </a:spcBef>
              <a:spcAft>
                <a:spcPts val="0"/>
              </a:spcAft>
              <a:buSzPts val="2100"/>
              <a:buNone/>
            </a:pPr>
            <a:r>
              <a:rPr lang="en-US"/>
              <a:t>80% analogue </a:t>
            </a:r>
            <a:endParaRPr/>
          </a:p>
          <a:p>
            <a:pPr indent="0" lvl="0" marL="0" rtl="0" algn="l">
              <a:spcBef>
                <a:spcPts val="600"/>
              </a:spcBef>
              <a:spcAft>
                <a:spcPts val="0"/>
              </a:spcAft>
              <a:buSzPts val="2100"/>
              <a:buNone/>
            </a:pPr>
            <a:r>
              <a:rPr lang="en-US"/>
              <a:t>film 		video		 	audio</a:t>
            </a:r>
            <a:endParaRPr/>
          </a:p>
          <a:p>
            <a:pPr indent="0" lvl="0" marL="0" rtl="0" algn="l">
              <a:spcBef>
                <a:spcPts val="600"/>
              </a:spcBef>
              <a:spcAft>
                <a:spcPts val="0"/>
              </a:spcAft>
              <a:buSzPts val="2100"/>
              <a:buFont typeface="Noto Sans Symbols"/>
              <a:buNone/>
            </a:pPr>
            <a:r>
              <a:t/>
            </a:r>
            <a:endParaRPr/>
          </a:p>
          <a:p>
            <a:pPr indent="0" lvl="0" marL="0" rtl="0" algn="l">
              <a:spcBef>
                <a:spcPts val="600"/>
              </a:spcBef>
              <a:spcAft>
                <a:spcPts val="0"/>
              </a:spcAft>
              <a:buSzPts val="2100"/>
              <a:buFont typeface="Noto Sans Symbols"/>
              <a:buNone/>
            </a:pPr>
            <a:r>
              <a:rPr lang="en-US"/>
              <a:t>500’000 photo prints + negatives</a:t>
            </a:r>
            <a:endParaRPr/>
          </a:p>
          <a:p>
            <a:pPr indent="0" lvl="0" marL="0" rtl="0" algn="l">
              <a:spcBef>
                <a:spcPts val="600"/>
              </a:spcBef>
              <a:spcAft>
                <a:spcPts val="0"/>
              </a:spcAft>
              <a:buSzPts val="2100"/>
              <a:buFont typeface="Noto Sans Symbols"/>
              <a:buNone/>
            </a:pPr>
            <a:r>
              <a:rPr lang="en-US"/>
              <a:t>95% analogue</a:t>
            </a:r>
            <a:endParaRPr/>
          </a:p>
          <a:p>
            <a:pPr indent="0" lvl="0" marL="0" rtl="0" algn="l">
              <a:spcBef>
                <a:spcPts val="600"/>
              </a:spcBef>
              <a:spcAft>
                <a:spcPts val="0"/>
              </a:spcAft>
              <a:buSzPts val="2100"/>
              <a:buNone/>
            </a:pPr>
            <a:r>
              <a:rPr b="1" lang="en-US"/>
              <a:t>in over 70 archival series</a:t>
            </a:r>
            <a:endParaRPr/>
          </a:p>
          <a:p>
            <a:pPr indent="0" lvl="0" marL="0" rtl="0" algn="l">
              <a:spcBef>
                <a:spcPts val="600"/>
              </a:spcBef>
              <a:spcAft>
                <a:spcPts val="0"/>
              </a:spcAft>
              <a:buSzPts val="2100"/>
              <a:buFont typeface="Noto Sans Symbols"/>
              <a:buNone/>
            </a:pPr>
            <a:r>
              <a:t/>
            </a:r>
            <a:endParaRPr b="1">
              <a:solidFill>
                <a:srgbClr val="C00000"/>
              </a:solidFill>
            </a:endParaRPr>
          </a:p>
        </p:txBody>
      </p:sp>
      <p:pic>
        <p:nvPicPr>
          <p:cNvPr id="113" name="Google Shape;113;p15"/>
          <p:cNvPicPr preferRelativeResize="0"/>
          <p:nvPr/>
        </p:nvPicPr>
        <p:blipFill rotWithShape="1">
          <a:blip r:embed="rId3">
            <a:alphaModFix/>
          </a:blip>
          <a:srcRect b="0" l="0" r="0" t="0"/>
          <a:stretch/>
        </p:blipFill>
        <p:spPr>
          <a:xfrm>
            <a:off x="2411760" y="2996952"/>
            <a:ext cx="706437" cy="657225"/>
          </a:xfrm>
          <a:prstGeom prst="rect">
            <a:avLst/>
          </a:prstGeom>
          <a:noFill/>
          <a:ln>
            <a:noFill/>
          </a:ln>
        </p:spPr>
      </p:pic>
      <p:pic>
        <p:nvPicPr>
          <p:cNvPr id="114" name="Google Shape;114;p15"/>
          <p:cNvPicPr preferRelativeResize="0"/>
          <p:nvPr/>
        </p:nvPicPr>
        <p:blipFill rotWithShape="1">
          <a:blip r:embed="rId4">
            <a:alphaModFix/>
          </a:blip>
          <a:srcRect b="0" l="0" r="0" t="0"/>
          <a:stretch/>
        </p:blipFill>
        <p:spPr>
          <a:xfrm>
            <a:off x="7164288" y="2996952"/>
            <a:ext cx="935037" cy="650875"/>
          </a:xfrm>
          <a:prstGeom prst="rect">
            <a:avLst/>
          </a:prstGeom>
          <a:noFill/>
          <a:ln>
            <a:noFill/>
          </a:ln>
        </p:spPr>
      </p:pic>
      <p:pic>
        <p:nvPicPr>
          <p:cNvPr id="115" name="Google Shape;115;p15"/>
          <p:cNvPicPr preferRelativeResize="0"/>
          <p:nvPr/>
        </p:nvPicPr>
        <p:blipFill rotWithShape="1">
          <a:blip r:embed="rId5">
            <a:alphaModFix/>
          </a:blip>
          <a:srcRect b="0" l="0" r="0" t="0"/>
          <a:stretch/>
        </p:blipFill>
        <p:spPr>
          <a:xfrm>
            <a:off x="4427984" y="2996952"/>
            <a:ext cx="719138" cy="57626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16"/>
          <p:cNvSpPr txBox="1"/>
          <p:nvPr>
            <p:ph type="title"/>
          </p:nvPr>
        </p:nvSpPr>
        <p:spPr>
          <a:xfrm>
            <a:off x="1619672" y="188640"/>
            <a:ext cx="7010400" cy="152717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Video formats </a:t>
            </a:r>
            <a:endParaRPr/>
          </a:p>
        </p:txBody>
      </p:sp>
      <p:sp>
        <p:nvSpPr>
          <p:cNvPr id="122" name="Google Shape;122;p16"/>
          <p:cNvSpPr txBox="1"/>
          <p:nvPr>
            <p:ph idx="1" type="body"/>
          </p:nvPr>
        </p:nvSpPr>
        <p:spPr>
          <a:xfrm>
            <a:off x="1524000" y="1905000"/>
            <a:ext cx="7010400" cy="41148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SzPts val="2100"/>
              <a:buFont typeface="Noto Sans Symbols"/>
              <a:buNone/>
            </a:pPr>
            <a:r>
              <a:rPr lang="en-US">
                <a:solidFill>
                  <a:schemeClr val="dk1"/>
                </a:solidFill>
              </a:rPr>
              <a:t>VHS PAL + NTSC</a:t>
            </a:r>
            <a:endParaRPr>
              <a:solidFill>
                <a:schemeClr val="dk1"/>
              </a:solidFill>
            </a:endParaRPr>
          </a:p>
          <a:p>
            <a:pPr indent="-342900" lvl="0" marL="342900" rtl="0" algn="l">
              <a:lnSpc>
                <a:spcPct val="80000"/>
              </a:lnSpc>
              <a:spcBef>
                <a:spcPts val="600"/>
              </a:spcBef>
              <a:spcAft>
                <a:spcPts val="0"/>
              </a:spcAft>
              <a:buSzPts val="2100"/>
              <a:buFont typeface="Noto Sans Symbols"/>
              <a:buNone/>
            </a:pPr>
            <a:r>
              <a:rPr lang="en-US">
                <a:solidFill>
                  <a:schemeClr val="dk1"/>
                </a:solidFill>
              </a:rPr>
              <a:t>S-VHS PAL</a:t>
            </a:r>
            <a:endParaRPr>
              <a:solidFill>
                <a:schemeClr val="dk1"/>
              </a:solidFill>
            </a:endParaRPr>
          </a:p>
          <a:p>
            <a:pPr indent="-342900" lvl="0" marL="342900" rtl="0" algn="l">
              <a:lnSpc>
                <a:spcPct val="80000"/>
              </a:lnSpc>
              <a:spcBef>
                <a:spcPts val="600"/>
              </a:spcBef>
              <a:spcAft>
                <a:spcPts val="0"/>
              </a:spcAft>
              <a:buSzPts val="2100"/>
              <a:buFont typeface="Noto Sans Symbols"/>
              <a:buNone/>
            </a:pPr>
            <a:r>
              <a:rPr lang="en-US">
                <a:solidFill>
                  <a:schemeClr val="dk1"/>
                </a:solidFill>
              </a:rPr>
              <a:t>BETA SP PAL + NTSC</a:t>
            </a:r>
            <a:endParaRPr>
              <a:solidFill>
                <a:schemeClr val="dk1"/>
              </a:solidFill>
            </a:endParaRPr>
          </a:p>
          <a:p>
            <a:pPr indent="-342900" lvl="0" marL="342900" rtl="0" algn="l">
              <a:lnSpc>
                <a:spcPct val="80000"/>
              </a:lnSpc>
              <a:spcBef>
                <a:spcPts val="600"/>
              </a:spcBef>
              <a:spcAft>
                <a:spcPts val="0"/>
              </a:spcAft>
              <a:buSzPts val="2100"/>
              <a:buFont typeface="Noto Sans Symbols"/>
              <a:buNone/>
            </a:pPr>
            <a:r>
              <a:rPr lang="en-US">
                <a:solidFill>
                  <a:schemeClr val="dk1"/>
                </a:solidFill>
              </a:rPr>
              <a:t>Hi8</a:t>
            </a:r>
            <a:endParaRPr/>
          </a:p>
          <a:p>
            <a:pPr indent="-342900" lvl="0" marL="342900" rtl="0" algn="l">
              <a:lnSpc>
                <a:spcPct val="80000"/>
              </a:lnSpc>
              <a:spcBef>
                <a:spcPts val="600"/>
              </a:spcBef>
              <a:spcAft>
                <a:spcPts val="0"/>
              </a:spcAft>
              <a:buSzPts val="2100"/>
              <a:buFont typeface="Noto Sans Symbols"/>
              <a:buNone/>
            </a:pPr>
            <a:r>
              <a:rPr lang="en-US">
                <a:solidFill>
                  <a:schemeClr val="dk1"/>
                </a:solidFill>
              </a:rPr>
              <a:t>MiniDV</a:t>
            </a:r>
            <a:endParaRPr>
              <a:solidFill>
                <a:schemeClr val="dk1"/>
              </a:solidFill>
            </a:endParaRPr>
          </a:p>
          <a:p>
            <a:pPr indent="-342900" lvl="0" marL="342900" rtl="0" algn="l">
              <a:lnSpc>
                <a:spcPct val="80000"/>
              </a:lnSpc>
              <a:spcBef>
                <a:spcPts val="600"/>
              </a:spcBef>
              <a:spcAft>
                <a:spcPts val="0"/>
              </a:spcAft>
              <a:buSzPts val="2100"/>
              <a:buFont typeface="Noto Sans Symbols"/>
              <a:buNone/>
            </a:pPr>
            <a:r>
              <a:rPr lang="en-US">
                <a:solidFill>
                  <a:schemeClr val="dk1"/>
                </a:solidFill>
              </a:rPr>
              <a:t>U-MATIC</a:t>
            </a:r>
            <a:endParaRPr>
              <a:solidFill>
                <a:schemeClr val="dk1"/>
              </a:solidFill>
            </a:endParaRPr>
          </a:p>
          <a:p>
            <a:pPr indent="-342900" lvl="0" marL="342900" rtl="0" algn="l">
              <a:lnSpc>
                <a:spcPct val="80000"/>
              </a:lnSpc>
              <a:spcBef>
                <a:spcPts val="600"/>
              </a:spcBef>
              <a:spcAft>
                <a:spcPts val="0"/>
              </a:spcAft>
              <a:buSzPts val="2100"/>
              <a:buFont typeface="Noto Sans Symbols"/>
              <a:buNone/>
            </a:pPr>
            <a:r>
              <a:rPr lang="en-US">
                <a:solidFill>
                  <a:srgbClr val="C00000"/>
                </a:solidFill>
              </a:rPr>
              <a:t>+ DIGITAL, various codecs, unconsolidated</a:t>
            </a:r>
            <a:endParaRPr/>
          </a:p>
          <a:p>
            <a:pPr indent="-342900" lvl="0" marL="342900" rtl="0" algn="l">
              <a:lnSpc>
                <a:spcPct val="80000"/>
              </a:lnSpc>
              <a:spcBef>
                <a:spcPts val="600"/>
              </a:spcBef>
              <a:spcAft>
                <a:spcPts val="0"/>
              </a:spcAft>
              <a:buSzPts val="2100"/>
              <a:buNone/>
            </a:pPr>
            <a:r>
              <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2000"/>
                                        <p:tgtEl>
                                          <p:spTgt spid="121"/>
                                        </p:tgtEl>
                                      </p:cBhvr>
                                    </p:animEffect>
                                  </p:childTnLst>
                                </p:cTn>
                              </p:par>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20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7"/>
          <p:cNvSpPr txBox="1"/>
          <p:nvPr>
            <p:ph type="title"/>
          </p:nvPr>
        </p:nvSpPr>
        <p:spPr>
          <a:xfrm>
            <a:off x="1619672" y="188640"/>
            <a:ext cx="7010400" cy="152717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Audio + Photo formats </a:t>
            </a:r>
            <a:endParaRPr/>
          </a:p>
        </p:txBody>
      </p:sp>
      <p:sp>
        <p:nvSpPr>
          <p:cNvPr id="129" name="Google Shape;129;p17"/>
          <p:cNvSpPr txBox="1"/>
          <p:nvPr>
            <p:ph idx="1" type="body"/>
          </p:nvPr>
        </p:nvSpPr>
        <p:spPr>
          <a:xfrm>
            <a:off x="1524000" y="1905000"/>
            <a:ext cx="7010400" cy="41148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SzPts val="2100"/>
              <a:buFont typeface="Noto Sans Symbols"/>
              <a:buNone/>
            </a:pPr>
            <a:r>
              <a:rPr lang="en-US">
                <a:solidFill>
                  <a:schemeClr val="dk1"/>
                </a:solidFill>
              </a:rPr>
              <a:t>Open reel tapes ¼ inch</a:t>
            </a:r>
            <a:endParaRPr/>
          </a:p>
          <a:p>
            <a:pPr indent="-342900" lvl="0" marL="342900" rtl="0" algn="l">
              <a:lnSpc>
                <a:spcPct val="80000"/>
              </a:lnSpc>
              <a:spcBef>
                <a:spcPts val="600"/>
              </a:spcBef>
              <a:spcAft>
                <a:spcPts val="0"/>
              </a:spcAft>
              <a:buSzPts val="2100"/>
              <a:buFont typeface="Noto Sans Symbols"/>
              <a:buNone/>
            </a:pPr>
            <a:r>
              <a:rPr lang="en-US">
                <a:solidFill>
                  <a:schemeClr val="dk1"/>
                </a:solidFill>
              </a:rPr>
              <a:t>MC</a:t>
            </a:r>
            <a:endParaRPr/>
          </a:p>
          <a:p>
            <a:pPr indent="-342900" lvl="0" marL="342900" rtl="0" algn="l">
              <a:lnSpc>
                <a:spcPct val="80000"/>
              </a:lnSpc>
              <a:spcBef>
                <a:spcPts val="600"/>
              </a:spcBef>
              <a:spcAft>
                <a:spcPts val="0"/>
              </a:spcAft>
              <a:buSzPts val="2100"/>
              <a:buNone/>
            </a:pPr>
            <a:r>
              <a:rPr lang="en-US">
                <a:solidFill>
                  <a:srgbClr val="C00000"/>
                </a:solidFill>
              </a:rPr>
              <a:t>born digital. various codecs</a:t>
            </a:r>
            <a:endParaRPr>
              <a:solidFill>
                <a:srgbClr val="C00000"/>
              </a:solidFill>
            </a:endParaRPr>
          </a:p>
          <a:p>
            <a:pPr indent="-342900" lvl="0" marL="342900" rtl="0" algn="l">
              <a:lnSpc>
                <a:spcPct val="80000"/>
              </a:lnSpc>
              <a:spcBef>
                <a:spcPts val="600"/>
              </a:spcBef>
              <a:spcAft>
                <a:spcPts val="0"/>
              </a:spcAft>
              <a:buSzPts val="2100"/>
              <a:buNone/>
            </a:pPr>
            <a:r>
              <a:t/>
            </a:r>
            <a:endParaRPr>
              <a:solidFill>
                <a:srgbClr val="C00000"/>
              </a:solidFill>
            </a:endParaRPr>
          </a:p>
          <a:p>
            <a:pPr indent="-342900" lvl="0" marL="342900" rtl="0" algn="l">
              <a:lnSpc>
                <a:spcPct val="80000"/>
              </a:lnSpc>
              <a:spcBef>
                <a:spcPts val="600"/>
              </a:spcBef>
              <a:spcAft>
                <a:spcPts val="0"/>
              </a:spcAft>
              <a:buSzPts val="2100"/>
              <a:buNone/>
            </a:pPr>
            <a:r>
              <a:rPr lang="en-US">
                <a:solidFill>
                  <a:schemeClr val="dk1"/>
                </a:solidFill>
              </a:rPr>
              <a:t>b&amp;w prints</a:t>
            </a:r>
            <a:endParaRPr/>
          </a:p>
          <a:p>
            <a:pPr indent="-342900" lvl="0" marL="342900" rtl="0" algn="l">
              <a:lnSpc>
                <a:spcPct val="80000"/>
              </a:lnSpc>
              <a:spcBef>
                <a:spcPts val="600"/>
              </a:spcBef>
              <a:spcAft>
                <a:spcPts val="0"/>
              </a:spcAft>
              <a:buSzPts val="2100"/>
              <a:buNone/>
            </a:pPr>
            <a:r>
              <a:rPr lang="en-US">
                <a:solidFill>
                  <a:schemeClr val="dk1"/>
                </a:solidFill>
              </a:rPr>
              <a:t>color prints</a:t>
            </a:r>
            <a:endParaRPr/>
          </a:p>
          <a:p>
            <a:pPr indent="-342900" lvl="0" marL="342900" rtl="0" algn="l">
              <a:lnSpc>
                <a:spcPct val="80000"/>
              </a:lnSpc>
              <a:spcBef>
                <a:spcPts val="600"/>
              </a:spcBef>
              <a:spcAft>
                <a:spcPts val="0"/>
              </a:spcAft>
              <a:buSzPts val="2100"/>
              <a:buNone/>
            </a:pPr>
            <a:r>
              <a:rPr lang="en-US">
                <a:solidFill>
                  <a:schemeClr val="dk1"/>
                </a:solidFill>
              </a:rPr>
              <a:t>35mm b&amp;w + color negatives</a:t>
            </a:r>
            <a:endParaRPr>
              <a:solidFill>
                <a:schemeClr val="dk1"/>
              </a:solidFill>
            </a:endParaRPr>
          </a:p>
          <a:p>
            <a:pPr indent="-342900" lvl="0" marL="342900" rtl="0" algn="l">
              <a:lnSpc>
                <a:spcPct val="80000"/>
              </a:lnSpc>
              <a:spcBef>
                <a:spcPts val="600"/>
              </a:spcBef>
              <a:spcAft>
                <a:spcPts val="0"/>
              </a:spcAft>
              <a:buSzPts val="2100"/>
              <a:buNone/>
            </a:pPr>
            <a:r>
              <a:rPr lang="en-US">
                <a:solidFill>
                  <a:srgbClr val="C00000"/>
                </a:solidFill>
              </a:rPr>
              <a:t>born digital. various compressions</a:t>
            </a:r>
            <a:endParaRPr>
              <a:solidFill>
                <a:srgbClr val="C00000"/>
              </a:solidFill>
            </a:endParaRPr>
          </a:p>
          <a:p>
            <a:pPr indent="-342900" lvl="0" marL="342900" rtl="0" algn="l">
              <a:lnSpc>
                <a:spcPct val="80000"/>
              </a:lnSpc>
              <a:spcBef>
                <a:spcPts val="600"/>
              </a:spcBef>
              <a:spcAft>
                <a:spcPts val="0"/>
              </a:spcAft>
              <a:buSzPts val="2100"/>
              <a:buFont typeface="Noto Sans Symbols"/>
              <a:buNone/>
            </a:pPr>
            <a:r>
              <a:t/>
            </a:r>
            <a:endParaRPr>
              <a:solidFill>
                <a:schemeClr val="dk1"/>
              </a:solidFill>
            </a:endParaRPr>
          </a:p>
          <a:p>
            <a:pPr indent="-342900" lvl="0" marL="342900" rtl="0" algn="l">
              <a:lnSpc>
                <a:spcPct val="80000"/>
              </a:lnSpc>
              <a:spcBef>
                <a:spcPts val="600"/>
              </a:spcBef>
              <a:spcAft>
                <a:spcPts val="0"/>
              </a:spcAft>
              <a:buSzPts val="2100"/>
              <a:buFont typeface="Noto Sans Symbols"/>
              <a:buNone/>
            </a:pPr>
            <a:r>
              <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2000"/>
                                        <p:tgtEl>
                                          <p:spTgt spid="128"/>
                                        </p:tgtEl>
                                      </p:cBhvr>
                                    </p:animEffect>
                                  </p:childTnLst>
                                </p:cTn>
                              </p:par>
                              <p:par>
                                <p:cTn fill="hold" nodeType="with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20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18"/>
          <p:cNvSpPr txBox="1"/>
          <p:nvPr>
            <p:ph type="title"/>
          </p:nvPr>
        </p:nvSpPr>
        <p:spPr>
          <a:xfrm>
            <a:off x="1619672" y="188640"/>
            <a:ext cx="7010400" cy="152717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Highlights of AV</a:t>
            </a:r>
            <a:endParaRPr/>
          </a:p>
        </p:txBody>
      </p:sp>
      <p:sp>
        <p:nvSpPr>
          <p:cNvPr id="136" name="Google Shape;136;p18"/>
          <p:cNvSpPr txBox="1"/>
          <p:nvPr>
            <p:ph idx="1" type="body"/>
          </p:nvPr>
        </p:nvSpPr>
        <p:spPr>
          <a:xfrm>
            <a:off x="1524000" y="1905000"/>
            <a:ext cx="7010400" cy="41148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SzPts val="2100"/>
              <a:buFont typeface="Noto Sans Symbols"/>
              <a:buNone/>
            </a:pPr>
            <a:r>
              <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2000"/>
                                        <p:tgtEl>
                                          <p:spTgt spid="135"/>
                                        </p:tgtEl>
                                      </p:cBhvr>
                                    </p:animEffect>
                                  </p:childTnLst>
                                </p:cTn>
                              </p:par>
                              <p:par>
                                <p:cTn fill="hold" nodeType="with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20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19"/>
          <p:cNvSpPr txBox="1"/>
          <p:nvPr>
            <p:ph type="title"/>
          </p:nvPr>
        </p:nvSpPr>
        <p:spPr>
          <a:xfrm>
            <a:off x="1619672" y="188640"/>
            <a:ext cx="7010400" cy="15843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Interior Ministry propaganda films Hungary </a:t>
            </a:r>
            <a:r>
              <a:rPr b="1" lang="en-US">
                <a:solidFill>
                  <a:srgbClr val="C00000"/>
                </a:solidFill>
              </a:rPr>
              <a:t>1955-1989</a:t>
            </a:r>
            <a:endParaRPr/>
          </a:p>
        </p:txBody>
      </p:sp>
      <p:pic>
        <p:nvPicPr>
          <p:cNvPr id="143" name="Google Shape;143;p19"/>
          <p:cNvPicPr preferRelativeResize="0"/>
          <p:nvPr>
            <p:ph idx="1" type="body"/>
          </p:nvPr>
        </p:nvPicPr>
        <p:blipFill rotWithShape="1">
          <a:blip r:embed="rId3">
            <a:alphaModFix/>
          </a:blip>
          <a:srcRect b="0" l="0" r="0" t="0"/>
          <a:stretch/>
        </p:blipFill>
        <p:spPr>
          <a:xfrm>
            <a:off x="3065958" y="2326503"/>
            <a:ext cx="6084888" cy="4562475"/>
          </a:xfrm>
          <a:prstGeom prst="rect">
            <a:avLst/>
          </a:prstGeom>
          <a:noFill/>
          <a:ln>
            <a:noFill/>
          </a:ln>
        </p:spPr>
      </p:pic>
      <p:sp>
        <p:nvSpPr>
          <p:cNvPr id="144" name="Google Shape;144;p19"/>
          <p:cNvSpPr txBox="1"/>
          <p:nvPr/>
        </p:nvSpPr>
        <p:spPr>
          <a:xfrm>
            <a:off x="1331640" y="2204864"/>
            <a:ext cx="1728192" cy="46474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Border patrols at the Iron Curtain, covert surveillance and managing secret agents: almost 300 propaganda and educational films.</a:t>
            </a:r>
            <a:endParaRPr/>
          </a:p>
          <a:p>
            <a:pPr indent="0" lvl="0" marL="0" marR="0" rtl="0" algn="l">
              <a:spcBef>
                <a:spcPts val="0"/>
              </a:spcBef>
              <a:spcAft>
                <a:spcPts val="0"/>
              </a:spcAft>
              <a:buNone/>
            </a:pPr>
            <a:r>
              <a:rPr b="0" i="0" lang="en-US" sz="4000" u="none" cap="none" strike="noStrike">
                <a:solidFill>
                  <a:schemeClr val="accent6"/>
                </a:solidFill>
                <a:latin typeface="Arial"/>
                <a:ea typeface="Arial"/>
                <a:cs typeface="Arial"/>
                <a:sym typeface="Arial"/>
              </a:rPr>
              <a:t>16mm</a:t>
            </a:r>
            <a:endParaRPr/>
          </a:p>
          <a:p>
            <a:pPr indent="0" lvl="0" marL="0" marR="0" rtl="0" algn="l">
              <a:spcBef>
                <a:spcPts val="0"/>
              </a:spcBef>
              <a:spcAft>
                <a:spcPts val="0"/>
              </a:spcAft>
              <a:buNone/>
            </a:pPr>
            <a:r>
              <a:rPr b="0" i="0" lang="en-US" sz="4000" u="none" cap="none" strike="noStrike">
                <a:solidFill>
                  <a:schemeClr val="accent6"/>
                </a:solidFill>
                <a:latin typeface="Arial"/>
                <a:ea typeface="Arial"/>
                <a:cs typeface="Arial"/>
                <a:sym typeface="Arial"/>
              </a:rPr>
              <a:t>35mm</a:t>
            </a:r>
            <a:endParaRPr b="0" i="0" sz="40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0"/>
          <p:cNvSpPr txBox="1"/>
          <p:nvPr>
            <p:ph type="title"/>
          </p:nvPr>
        </p:nvSpPr>
        <p:spPr>
          <a:xfrm>
            <a:off x="1619672" y="332656"/>
            <a:ext cx="7010400" cy="1223963"/>
          </a:xfrm>
          <a:prstGeom prst="rect">
            <a:avLst/>
          </a:prstGeom>
          <a:solidFill>
            <a:schemeClr val="lt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br>
              <a:rPr lang="en-US"/>
            </a:br>
            <a:r>
              <a:rPr lang="en-US"/>
              <a:t>Chernobyl. Video interviews by Svetlana Alexievich </a:t>
            </a:r>
            <a:r>
              <a:rPr b="1" lang="en-US">
                <a:solidFill>
                  <a:srgbClr val="C00000"/>
                </a:solidFill>
              </a:rPr>
              <a:t>1996	</a:t>
            </a:r>
            <a:r>
              <a:rPr lang="en-US"/>
              <a:t> 	</a:t>
            </a:r>
            <a:endParaRPr/>
          </a:p>
        </p:txBody>
      </p:sp>
      <p:pic>
        <p:nvPicPr>
          <p:cNvPr id="151" name="Google Shape;151;p20"/>
          <p:cNvPicPr preferRelativeResize="0"/>
          <p:nvPr>
            <p:ph idx="1" type="body"/>
          </p:nvPr>
        </p:nvPicPr>
        <p:blipFill rotWithShape="1">
          <a:blip r:embed="rId3">
            <a:alphaModFix/>
          </a:blip>
          <a:srcRect b="0" l="0" r="0" t="0"/>
          <a:stretch/>
        </p:blipFill>
        <p:spPr>
          <a:xfrm>
            <a:off x="3076575" y="2303463"/>
            <a:ext cx="6067425" cy="4554537"/>
          </a:xfrm>
          <a:prstGeom prst="rect">
            <a:avLst/>
          </a:prstGeom>
          <a:noFill/>
          <a:ln>
            <a:noFill/>
          </a:ln>
        </p:spPr>
      </p:pic>
      <p:sp>
        <p:nvSpPr>
          <p:cNvPr id="152" name="Google Shape;152;p20"/>
          <p:cNvSpPr txBox="1"/>
          <p:nvPr/>
        </p:nvSpPr>
        <p:spPr>
          <a:xfrm>
            <a:off x="1403648" y="2348880"/>
            <a:ext cx="1577917" cy="394798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Noto Sans Symbols"/>
              <a:buNone/>
            </a:pPr>
            <a:r>
              <a:rPr b="0" i="0" lang="en-US" sz="1800" u="none" cap="none" strike="noStrike">
                <a:solidFill>
                  <a:schemeClr val="dk1"/>
                </a:solidFill>
                <a:latin typeface="Arial"/>
                <a:ea typeface="Arial"/>
                <a:cs typeface="Arial"/>
                <a:sym typeface="Arial"/>
              </a:rPr>
              <a:t>Voices from "the zone": interviews with survivors of the Chernobyl disaster ten years after the fact. </a:t>
            </a:r>
            <a:endParaRPr/>
          </a:p>
          <a:p>
            <a:pPr indent="0" lvl="0" marL="0" marR="0" rtl="0" algn="l">
              <a:spcBef>
                <a:spcPts val="800"/>
              </a:spcBef>
              <a:spcAft>
                <a:spcPts val="0"/>
              </a:spcAft>
              <a:buClr>
                <a:schemeClr val="dk1"/>
              </a:buClr>
              <a:buSzPts val="2800"/>
              <a:buFont typeface="Noto Sans Symbols"/>
              <a:buNone/>
            </a:pPr>
            <a:r>
              <a:rPr b="0" i="0" lang="en-US" sz="4000" u="none" cap="none" strike="noStrike">
                <a:solidFill>
                  <a:schemeClr val="accent6"/>
                </a:solidFill>
                <a:latin typeface="Arial"/>
                <a:ea typeface="Arial"/>
                <a:cs typeface="Arial"/>
                <a:sym typeface="Arial"/>
              </a:rPr>
              <a:t>VHS PAL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1"/>
          <p:cNvSpPr txBox="1"/>
          <p:nvPr>
            <p:ph type="title"/>
          </p:nvPr>
        </p:nvSpPr>
        <p:spPr>
          <a:xfrm>
            <a:off x="1547664" y="260648"/>
            <a:ext cx="7010549" cy="138387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Hungarian home movies</a:t>
            </a:r>
            <a:br>
              <a:rPr lang="en-US"/>
            </a:br>
            <a:r>
              <a:rPr b="1" lang="en-US">
                <a:solidFill>
                  <a:srgbClr val="C00000"/>
                </a:solidFill>
              </a:rPr>
              <a:t>1925-1985</a:t>
            </a:r>
            <a:endParaRPr/>
          </a:p>
        </p:txBody>
      </p:sp>
      <p:sp>
        <p:nvSpPr>
          <p:cNvPr id="159" name="Google Shape;159;p21"/>
          <p:cNvSpPr txBox="1"/>
          <p:nvPr/>
        </p:nvSpPr>
        <p:spPr>
          <a:xfrm>
            <a:off x="1259632" y="2079112"/>
            <a:ext cx="1584176" cy="47705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Hungary at home, at play, and revolting on the streets: amateur films documenting six decades. </a:t>
            </a:r>
            <a:endParaRPr/>
          </a:p>
          <a:p>
            <a:pPr indent="0" lvl="0" marL="0" marR="0" rtl="0" algn="l">
              <a:spcBef>
                <a:spcPts val="0"/>
              </a:spcBef>
              <a:spcAft>
                <a:spcPts val="0"/>
              </a:spcAft>
              <a:buClr>
                <a:schemeClr val="accent6"/>
              </a:buClr>
              <a:buSzPts val="4000"/>
              <a:buFont typeface="Arial"/>
              <a:buNone/>
            </a:pPr>
            <a:r>
              <a:rPr b="0" i="0" lang="en-US" sz="4000" u="none" cap="none" strike="noStrike">
                <a:solidFill>
                  <a:schemeClr val="accent6"/>
                </a:solidFill>
                <a:latin typeface="Arial"/>
                <a:ea typeface="Arial"/>
                <a:cs typeface="Arial"/>
                <a:sym typeface="Arial"/>
              </a:rPr>
              <a:t>BETA SP  PAL + MOV</a:t>
            </a:r>
            <a:endParaRPr/>
          </a:p>
        </p:txBody>
      </p:sp>
      <p:pic>
        <p:nvPicPr>
          <p:cNvPr id="160" name="Google Shape;160;p21"/>
          <p:cNvPicPr preferRelativeResize="0"/>
          <p:nvPr>
            <p:ph idx="1" type="body"/>
          </p:nvPr>
        </p:nvPicPr>
        <p:blipFill rotWithShape="1">
          <a:blip r:embed="rId3">
            <a:alphaModFix/>
          </a:blip>
          <a:srcRect b="0" l="0" r="0" t="0"/>
          <a:stretch/>
        </p:blipFill>
        <p:spPr>
          <a:xfrm>
            <a:off x="3013075" y="2454275"/>
            <a:ext cx="6130925" cy="44037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cho">
  <a:themeElements>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